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59" r:id="rId2"/>
  </p:sldMasterIdLst>
  <p:notesMasterIdLst>
    <p:notesMasterId r:id="rId60"/>
  </p:notesMasterIdLst>
  <p:handoutMasterIdLst>
    <p:handoutMasterId r:id="rId61"/>
  </p:handoutMasterIdLst>
  <p:sldIdLst>
    <p:sldId id="1834" r:id="rId3"/>
    <p:sldId id="1823" r:id="rId4"/>
    <p:sldId id="1824" r:id="rId5"/>
    <p:sldId id="1826" r:id="rId6"/>
    <p:sldId id="1828" r:id="rId7"/>
    <p:sldId id="1830" r:id="rId8"/>
    <p:sldId id="1829" r:id="rId9"/>
    <p:sldId id="1825" r:id="rId10"/>
    <p:sldId id="1745" r:id="rId11"/>
    <p:sldId id="1730" r:id="rId12"/>
    <p:sldId id="1746" r:id="rId13"/>
    <p:sldId id="1747" r:id="rId14"/>
    <p:sldId id="1820" r:id="rId15"/>
    <p:sldId id="1748" r:id="rId16"/>
    <p:sldId id="1688" r:id="rId17"/>
    <p:sldId id="1690" r:id="rId18"/>
    <p:sldId id="1724" r:id="rId19"/>
    <p:sldId id="1678" r:id="rId20"/>
    <p:sldId id="1731" r:id="rId21"/>
    <p:sldId id="1727" r:id="rId22"/>
    <p:sldId id="1821" r:id="rId23"/>
    <p:sldId id="1687" r:id="rId24"/>
    <p:sldId id="1689" r:id="rId25"/>
    <p:sldId id="1692" r:id="rId26"/>
    <p:sldId id="1804" r:id="rId27"/>
    <p:sldId id="1805" r:id="rId28"/>
    <p:sldId id="1806" r:id="rId29"/>
    <p:sldId id="1546" r:id="rId30"/>
    <p:sldId id="1835" r:id="rId31"/>
    <p:sldId id="1750" r:id="rId32"/>
    <p:sldId id="1818" r:id="rId33"/>
    <p:sldId id="1816" r:id="rId34"/>
    <p:sldId id="1395" r:id="rId35"/>
    <p:sldId id="1752" r:id="rId36"/>
    <p:sldId id="1628" r:id="rId37"/>
    <p:sldId id="1610" r:id="rId38"/>
    <p:sldId id="1653" r:id="rId39"/>
    <p:sldId id="1740" r:id="rId40"/>
    <p:sldId id="1814" r:id="rId41"/>
    <p:sldId id="976" r:id="rId42"/>
    <p:sldId id="1813" r:id="rId43"/>
    <p:sldId id="1808" r:id="rId44"/>
    <p:sldId id="1812" r:id="rId45"/>
    <p:sldId id="1837" r:id="rId46"/>
    <p:sldId id="1751" r:id="rId47"/>
    <p:sldId id="1817" r:id="rId48"/>
    <p:sldId id="1831" r:id="rId49"/>
    <p:sldId id="1508" r:id="rId50"/>
    <p:sldId id="1663" r:id="rId51"/>
    <p:sldId id="1749" r:id="rId52"/>
    <p:sldId id="789" r:id="rId53"/>
    <p:sldId id="774" r:id="rId54"/>
    <p:sldId id="1807" r:id="rId55"/>
    <p:sldId id="1736" r:id="rId56"/>
    <p:sldId id="1611" r:id="rId57"/>
    <p:sldId id="1809" r:id="rId58"/>
    <p:sldId id="184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23"/>
    <a:srgbClr val="2AB2A6"/>
    <a:srgbClr val="0ABFB6"/>
    <a:srgbClr val="09C0B6"/>
    <a:srgbClr val="AE8C2D"/>
    <a:srgbClr val="D13329"/>
    <a:srgbClr val="F4F4F4"/>
    <a:srgbClr val="31493C"/>
    <a:srgbClr val="CCCCCC"/>
    <a:srgbClr val="F28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3447" autoAdjust="0"/>
  </p:normalViewPr>
  <p:slideViewPr>
    <p:cSldViewPr snapToGrid="0" snapToObjects="1">
      <p:cViewPr varScale="1">
        <p:scale>
          <a:sx n="59" d="100"/>
          <a:sy n="59" d="100"/>
        </p:scale>
        <p:origin x="684"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8"/>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1B1B91-2DC1-414B-B94A-8B9142187BF5}" type="datetimeFigureOut">
              <a:rPr lang="nb-NO" smtClean="0"/>
              <a:t>08.02.2024</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DEC5A7-4016-864C-8142-7DE4F6C62EEE}" type="slidenum">
              <a:rPr lang="nb-NO" smtClean="0"/>
              <a:t>‹#›</a:t>
            </a:fld>
            <a:endParaRPr lang="nb-NO"/>
          </a:p>
        </p:txBody>
      </p:sp>
    </p:spTree>
    <p:extLst>
      <p:ext uri="{BB962C8B-B14F-4D97-AF65-F5344CB8AC3E}">
        <p14:creationId xmlns:p14="http://schemas.microsoft.com/office/powerpoint/2010/main" val="18031855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01.7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0 142,'0'0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20.02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0 181,'0'0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20.74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0 181,'0'0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BCE4E-516F-C449-8BC8-7786B4DF003F}"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FE5B4-BC53-E34A-9B40-00039C189DCE}" type="slidenum">
              <a:rPr lang="en-US" smtClean="0"/>
              <a:t>‹#›</a:t>
            </a:fld>
            <a:endParaRPr lang="en-US"/>
          </a:p>
        </p:txBody>
      </p:sp>
    </p:spTree>
    <p:extLst>
      <p:ext uri="{BB962C8B-B14F-4D97-AF65-F5344CB8AC3E}">
        <p14:creationId xmlns:p14="http://schemas.microsoft.com/office/powerpoint/2010/main" val="180588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anmarkshistorien.dk/leksikon-og-kilder/vis/materiale/jelling-stenene-ca-935-985/#note4"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danmarkshistorien.dk/leksikon-og-kilder/vis/materiale/jelling-stenene-ca-935-98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a:extLst>
              <a:ext uri="{FF2B5EF4-FFF2-40B4-BE49-F238E27FC236}">
                <a16:creationId xmlns:a16="http://schemas.microsoft.com/office/drawing/2014/main" id="{5B82B0F2-2687-48E4-A0B2-5E3F48285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ssholder for notater 2">
            <a:extLst>
              <a:ext uri="{FF2B5EF4-FFF2-40B4-BE49-F238E27FC236}">
                <a16:creationId xmlns:a16="http://schemas.microsoft.com/office/drawing/2014/main" id="{C310D95F-EC63-4423-B96A-F1B040F353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latin typeface="Tahoma" panose="020B0604030504040204" pitchFamily="34" charset="0"/>
              </a:rPr>
              <a:t>Disse kan erstattes med spørsmålene nevnt underveis, men vær oppmerksom på at dynamikken i samtalen og dermed spørsmålene kan fungere annerledes om presentasjonen er stykket opp i kortere intervaller eller tas i sin helhet.</a:t>
            </a:r>
          </a:p>
          <a:p>
            <a:endParaRPr lang="nb-NO" altLang="nb-NO"/>
          </a:p>
        </p:txBody>
      </p:sp>
      <p:sp>
        <p:nvSpPr>
          <p:cNvPr id="47108" name="Plassholder for lysbildenummer 3">
            <a:extLst>
              <a:ext uri="{FF2B5EF4-FFF2-40B4-BE49-F238E27FC236}">
                <a16:creationId xmlns:a16="http://schemas.microsoft.com/office/drawing/2014/main" id="{7C03093A-6418-4EC4-8729-31E81D5BD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19386EE-3D7B-485F-9C14-E1AF8B9E743A}" type="slidenum">
              <a:rPr lang="nb-NO" altLang="nb-NO" smtClean="0"/>
              <a:pPr/>
              <a:t>2</a:t>
            </a:fld>
            <a:endParaRPr lang="nb-NO" altLang="nb-NO"/>
          </a:p>
        </p:txBody>
      </p:sp>
    </p:spTree>
    <p:extLst>
      <p:ext uri="{BB962C8B-B14F-4D97-AF65-F5344CB8AC3E}">
        <p14:creationId xmlns:p14="http://schemas.microsoft.com/office/powerpoint/2010/main" val="74375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lysbilde 1">
            <a:extLst>
              <a:ext uri="{FF2B5EF4-FFF2-40B4-BE49-F238E27FC236}">
                <a16:creationId xmlns:a16="http://schemas.microsoft.com/office/drawing/2014/main" id="{A5572436-AAC1-48FE-B502-E5DBCE1E0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Plassholder for notater 2">
            <a:extLst>
              <a:ext uri="{FF2B5EF4-FFF2-40B4-BE49-F238E27FC236}">
                <a16:creationId xmlns:a16="http://schemas.microsoft.com/office/drawing/2014/main" id="{BA130AD9-2550-4487-BEFA-C1B699CAF4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a:t>Den store Jelling-sten (ca. 965)</a:t>
            </a:r>
            <a:endParaRPr lang="nb-NO" altLang="nb-NO"/>
          </a:p>
          <a:p>
            <a:r>
              <a:rPr lang="nb-NO" altLang="nb-NO"/>
              <a:t>«Kong Harald</a:t>
            </a:r>
            <a:r>
              <a:rPr lang="nb-NO" altLang="nb-NO" u="sng">
                <a:hlinkClick r:id="rId3" tooltip="Harald Blåtand (død omkring 987)."/>
              </a:rPr>
              <a:t>[4] </a:t>
            </a:r>
            <a:r>
              <a:rPr lang="nb-NO" altLang="nb-NO"/>
              <a:t>bød gøre disse kumler efter Gorm, sin fader, og efter Thyre, sin moder, den Harald, som vandt sig hele</a:t>
            </a:r>
            <a:r>
              <a:rPr lang="nb-NO" altLang="nb-NO" u="sng">
                <a:hlinkClick r:id="rId4" tooltip="Omdiskuteret oversættelse. Alternativt 'gjorde Danmark helt, fuldstændigt."/>
              </a:rPr>
              <a:t>[5]</a:t>
            </a:r>
            <a:r>
              <a:rPr lang="nb-NO" altLang="nb-NO"/>
              <a:t> Danmark og Norge og gjorde danerne kristne»</a:t>
            </a:r>
          </a:p>
        </p:txBody>
      </p:sp>
      <p:sp>
        <p:nvSpPr>
          <p:cNvPr id="15364" name="Plassholder for lysbildenummer 3">
            <a:extLst>
              <a:ext uri="{FF2B5EF4-FFF2-40B4-BE49-F238E27FC236}">
                <a16:creationId xmlns:a16="http://schemas.microsoft.com/office/drawing/2014/main" id="{DA83AB78-4821-4ED7-9045-466358EA2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41D1A6F-621B-4252-9792-2A05DA281C73}" type="slidenum">
              <a:rPr lang="nb-NO" altLang="nb-NO" smtClean="0"/>
              <a:pPr/>
              <a:t>15</a:t>
            </a:fld>
            <a:endParaRPr lang="nb-NO" alt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er av Håkon den godes statue på Fitjar der han døde i kamp </a:t>
            </a:r>
            <a:r>
              <a:rPr lang="nb-NO" i="1" dirty="0"/>
              <a:t>(fotograf Bjørn Are Davidsen)</a:t>
            </a:r>
          </a:p>
        </p:txBody>
      </p:sp>
      <p:sp>
        <p:nvSpPr>
          <p:cNvPr id="4" name="Plassholder for lysbildenummer 3"/>
          <p:cNvSpPr>
            <a:spLocks noGrp="1"/>
          </p:cNvSpPr>
          <p:nvPr>
            <p:ph type="sldNum" sz="quarter" idx="5"/>
          </p:nvPr>
        </p:nvSpPr>
        <p:spPr/>
        <p:txBody>
          <a:bodyPr/>
          <a:lstStyle/>
          <a:p>
            <a:fld id="{271FE5B4-BC53-E34A-9B40-00039C189DCE}" type="slidenum">
              <a:rPr lang="en-US" smtClean="0"/>
              <a:t>22</a:t>
            </a:fld>
            <a:endParaRPr lang="en-US"/>
          </a:p>
        </p:txBody>
      </p:sp>
    </p:spTree>
    <p:extLst>
      <p:ext uri="{BB962C8B-B14F-4D97-AF65-F5344CB8AC3E}">
        <p14:creationId xmlns:p14="http://schemas.microsoft.com/office/powerpoint/2010/main" val="297508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sto MT" panose="02040603050505030304" pitchFamily="18" charset="0"/>
                <a:ea typeface="Calisto MT" panose="02040603050505030304" pitchFamily="18" charset="0"/>
                <a:cs typeface="Calisto MT" panose="02040603050505030304" pitchFamily="18" charset="0"/>
              </a:rPr>
              <a:t>Fra 900-tallet ble det stadig vanligere at kjøpmenn og norrøne i tjeneste hos kristne fyrster lot seg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primsigne</a:t>
            </a:r>
            <a:r>
              <a:rPr lang="nb-NO" sz="1800" dirty="0">
                <a:effectLst/>
                <a:latin typeface="Calisto MT" panose="02040603050505030304" pitchFamily="18" charset="0"/>
                <a:ea typeface="Calisto MT" panose="02040603050505030304" pitchFamily="18" charset="0"/>
                <a:cs typeface="Calisto MT" panose="02040603050505030304" pitchFamily="18" charset="0"/>
              </a:rPr>
              <a:t>. Dette kunne minne om dåpen eller mer presist innledningen til dåp, med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håndspåleggelse</a:t>
            </a:r>
            <a:r>
              <a:rPr lang="nb-NO" sz="1800" dirty="0">
                <a:effectLst/>
                <a:latin typeface="Calisto MT" panose="02040603050505030304" pitchFamily="18" charset="0"/>
                <a:ea typeface="Calisto MT" panose="02040603050505030304" pitchFamily="18" charset="0"/>
                <a:cs typeface="Calisto MT" panose="02040603050505030304" pitchFamily="18" charset="0"/>
              </a:rPr>
              <a:t> og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påtegnelse av korset</a:t>
            </a:r>
            <a:r>
              <a:rPr lang="nb-NO" sz="1800" dirty="0">
                <a:effectLst/>
                <a:latin typeface="Calisto MT" panose="02040603050505030304" pitchFamily="18" charset="0"/>
                <a:ea typeface="Calisto MT" panose="02040603050505030304" pitchFamily="18" charset="0"/>
                <a:cs typeface="Calisto MT" panose="02040603050505030304" pitchFamily="18" charset="0"/>
              </a:rPr>
              <a:t>. Noe handlet nok også om å vise lojalitet og bygge tillit. I Egil Skallagrimssons saga leser vi at Egil og hans bror blir bedt om å la seg primsigne når de tar tjeneste som leiesoldater hos den engelske kongen Adelstein. Fordi de da, «hadde fullt samkvem med kristne menn og med hedningene og hadde som sin tro det, som tiltalte dem mest». </a:t>
            </a:r>
          </a:p>
          <a:p>
            <a:endParaRPr lang="nb-NO" dirty="0"/>
          </a:p>
        </p:txBody>
      </p:sp>
      <p:sp>
        <p:nvSpPr>
          <p:cNvPr id="4" name="Plassholder for lysbildenummer 3"/>
          <p:cNvSpPr>
            <a:spLocks noGrp="1"/>
          </p:cNvSpPr>
          <p:nvPr>
            <p:ph type="sldNum" sz="quarter" idx="5"/>
          </p:nvPr>
        </p:nvSpPr>
        <p:spPr/>
        <p:txBody>
          <a:bodyPr/>
          <a:lstStyle/>
          <a:p>
            <a:fld id="{271FE5B4-BC53-E34A-9B40-00039C189DCE}" type="slidenum">
              <a:rPr lang="en-US" smtClean="0"/>
              <a:t>23</a:t>
            </a:fld>
            <a:endParaRPr lang="en-US"/>
          </a:p>
        </p:txBody>
      </p:sp>
    </p:spTree>
    <p:extLst>
      <p:ext uri="{BB962C8B-B14F-4D97-AF65-F5344CB8AC3E}">
        <p14:creationId xmlns:p14="http://schemas.microsoft.com/office/powerpoint/2010/main" val="343004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a:extLst>
              <a:ext uri="{FF2B5EF4-FFF2-40B4-BE49-F238E27FC236}">
                <a16:creationId xmlns:a16="http://schemas.microsoft.com/office/drawing/2014/main" id="{5B82B0F2-2687-48E4-A0B2-5E3F48285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ssholder for notater 2">
            <a:extLst>
              <a:ext uri="{FF2B5EF4-FFF2-40B4-BE49-F238E27FC236}">
                <a16:creationId xmlns:a16="http://schemas.microsoft.com/office/drawing/2014/main" id="{C310D95F-EC63-4423-B96A-F1B040F353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latin typeface="Tahoma" panose="020B0604030504040204" pitchFamily="34" charset="0"/>
              </a:rPr>
              <a:t>Disse kan erstattes med spørsmålene nevnt underveis, men vær oppmerksom på at dynamikken i samtalen og dermed spørsmålene kan fungere annerledes om presentasjonen er stykket opp i kortere intervaller eller tas i sin helhet.</a:t>
            </a:r>
          </a:p>
          <a:p>
            <a:endParaRPr lang="nb-NO" altLang="nb-NO"/>
          </a:p>
        </p:txBody>
      </p:sp>
      <p:sp>
        <p:nvSpPr>
          <p:cNvPr id="47108" name="Plassholder for lysbildenummer 3">
            <a:extLst>
              <a:ext uri="{FF2B5EF4-FFF2-40B4-BE49-F238E27FC236}">
                <a16:creationId xmlns:a16="http://schemas.microsoft.com/office/drawing/2014/main" id="{7C03093A-6418-4EC4-8729-31E81D5BD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19386EE-3D7B-485F-9C14-E1AF8B9E743A}" type="slidenum">
              <a:rPr lang="nb-NO" altLang="nb-NO" smtClean="0"/>
              <a:pPr/>
              <a:t>28</a:t>
            </a:fld>
            <a:endParaRPr lang="nb-NO" altLang="nb-NO"/>
          </a:p>
        </p:txBody>
      </p:sp>
    </p:spTree>
    <p:extLst>
      <p:ext uri="{BB962C8B-B14F-4D97-AF65-F5344CB8AC3E}">
        <p14:creationId xmlns:p14="http://schemas.microsoft.com/office/powerpoint/2010/main" val="351300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a:extLst>
              <a:ext uri="{FF2B5EF4-FFF2-40B4-BE49-F238E27FC236}">
                <a16:creationId xmlns:a16="http://schemas.microsoft.com/office/drawing/2014/main" id="{576A1FA6-549C-477E-983B-AE7D59F7ED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ssholder for notater 2">
            <a:extLst>
              <a:ext uri="{FF2B5EF4-FFF2-40B4-BE49-F238E27FC236}">
                <a16:creationId xmlns:a16="http://schemas.microsoft.com/office/drawing/2014/main" id="{07FC1B18-B882-41EB-AF3E-F8C542CCD1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t>Kommentarer når dette vises: </a:t>
            </a:r>
            <a:br>
              <a:rPr lang="nb-NO" altLang="nb-NO" dirty="0"/>
            </a:br>
            <a:r>
              <a:rPr lang="nb-NO" altLang="nb-NO" dirty="0"/>
              <a:t>- Selv bilder og figurer av Olav den hellige viser at han holder den runde jordkloden i hånden (her fra Olavsfrontalet i Nidarosdomen)</a:t>
            </a:r>
          </a:p>
          <a:p>
            <a:r>
              <a:rPr lang="nb-NO" altLang="nb-NO" dirty="0"/>
              <a:t>- Det ble opprettet rundt 50 universiteter mellom år 1100 og 1400</a:t>
            </a:r>
          </a:p>
          <a:p>
            <a:r>
              <a:rPr lang="nb-NO" altLang="nb-NO" dirty="0"/>
              <a:t>- Briller ble oppfunnet i Italia på 1200-tallet</a:t>
            </a:r>
          </a:p>
          <a:p>
            <a:r>
              <a:rPr lang="nb-NO" altLang="nb-NO" dirty="0"/>
              <a:t>- Dristige katedralbygg med strålende glassmalerier (her fra Amiens)</a:t>
            </a:r>
          </a:p>
          <a:p>
            <a:r>
              <a:rPr lang="nb-NO" altLang="nb-NO" dirty="0"/>
              <a:t>- Opptatt av mekaniske innretninger og automater og laget mange, også inspirert av antikkens grekere og samtidens arabiske kultur</a:t>
            </a:r>
          </a:p>
          <a:p>
            <a:r>
              <a:rPr lang="nb-NO" altLang="nb-NO" dirty="0"/>
              <a:t>- Munken </a:t>
            </a:r>
            <a:r>
              <a:rPr lang="nb-NO" altLang="nb-NO" dirty="0" err="1"/>
              <a:t>Eilmer</a:t>
            </a:r>
            <a:r>
              <a:rPr lang="nb-NO" altLang="nb-NO" dirty="0"/>
              <a:t> av </a:t>
            </a:r>
            <a:r>
              <a:rPr lang="nb-NO" altLang="nb-NO" dirty="0" err="1"/>
              <a:t>Malmesbury</a:t>
            </a:r>
            <a:r>
              <a:rPr lang="nb-NO" altLang="nb-NO" dirty="0"/>
              <a:t> laget på 1000-tallet et glidefly som han </a:t>
            </a:r>
            <a:r>
              <a:rPr lang="nb-NO" altLang="nb-NO" dirty="0" err="1"/>
              <a:t>kræsjlandet</a:t>
            </a:r>
            <a:r>
              <a:rPr lang="nb-NO" altLang="nb-NO" dirty="0"/>
              <a:t> med (mer om det på google)</a:t>
            </a:r>
            <a:br>
              <a:rPr lang="nb-NO" altLang="nb-NO" dirty="0"/>
            </a:br>
            <a:endParaRPr lang="nb-NO" altLang="nb-NO" dirty="0"/>
          </a:p>
        </p:txBody>
      </p:sp>
      <p:sp>
        <p:nvSpPr>
          <p:cNvPr id="14340" name="Plassholder for lysbildenummer 3">
            <a:extLst>
              <a:ext uri="{FF2B5EF4-FFF2-40B4-BE49-F238E27FC236}">
                <a16:creationId xmlns:a16="http://schemas.microsoft.com/office/drawing/2014/main" id="{67CA2EEA-7F7B-4973-BF6A-9CFF706276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D0A5D83-C5F3-4EEA-82FE-85F2A3C9A10A}" type="slidenum">
              <a:rPr lang="nb-NO" altLang="nb-NO" smtClean="0"/>
              <a:pPr/>
              <a:t>34</a:t>
            </a:fld>
            <a:endParaRPr lang="nb-NO" altLang="nb-NO"/>
          </a:p>
        </p:txBody>
      </p:sp>
    </p:spTree>
    <p:extLst>
      <p:ext uri="{BB962C8B-B14F-4D97-AF65-F5344CB8AC3E}">
        <p14:creationId xmlns:p14="http://schemas.microsoft.com/office/powerpoint/2010/main" val="235665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8D564E7B-181A-484E-8C45-BC2CFFE5EB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Plassholder for notater 2">
            <a:extLst>
              <a:ext uri="{FF2B5EF4-FFF2-40B4-BE49-F238E27FC236}">
                <a16:creationId xmlns:a16="http://schemas.microsoft.com/office/drawing/2014/main" id="{E0923E46-0551-435F-8C93-BB592D1F13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Teksten til venstre er basert på læreboken </a:t>
            </a:r>
            <a:r>
              <a:rPr lang="nb-NO" altLang="nb-NO" sz="1800">
                <a:latin typeface="Calisto MT" panose="02040603050505030304" pitchFamily="18" charset="0"/>
                <a:ea typeface="Calisto MT" panose="02040603050505030304" pitchFamily="18" charset="0"/>
                <a:cs typeface="Calisto MT" panose="02040603050505030304" pitchFamily="18" charset="0"/>
              </a:rPr>
              <a:t>i samfunnsfag, </a:t>
            </a:r>
            <a:r>
              <a:rPr lang="nb-NO" altLang="nb-NO" sz="1800" i="1">
                <a:latin typeface="Calisto MT" panose="02040603050505030304" pitchFamily="18" charset="0"/>
                <a:ea typeface="Calisto MT" panose="02040603050505030304" pitchFamily="18" charset="0"/>
                <a:cs typeface="Calisto MT" panose="02040603050505030304" pitchFamily="18" charset="0"/>
              </a:rPr>
              <a:t>Gaia</a:t>
            </a:r>
            <a:r>
              <a:rPr lang="nb-NO" altLang="nb-NO" sz="1800">
                <a:latin typeface="Calisto MT" panose="02040603050505030304" pitchFamily="18" charset="0"/>
                <a:ea typeface="Calisto MT" panose="02040603050505030304" pitchFamily="18" charset="0"/>
                <a:cs typeface="Calisto MT" panose="02040603050505030304" pitchFamily="18" charset="0"/>
              </a:rPr>
              <a:t> for 6. klasse, Gyldendal 2007 </a:t>
            </a:r>
            <a:r>
              <a:rPr lang="nb-NO" altLang="nb-NO"/>
              <a:t> </a:t>
            </a:r>
            <a:br>
              <a:rPr lang="nb-NO" altLang="nb-NO"/>
            </a:br>
            <a:r>
              <a:rPr lang="nb-NO" altLang="nb-NO"/>
              <a:t>Teksten til høyre er inspirert av en tekst fra Ole Petter Erlandsen og viser hvordan det kan se ut i et annet perspektiv</a:t>
            </a:r>
          </a:p>
        </p:txBody>
      </p:sp>
      <p:sp>
        <p:nvSpPr>
          <p:cNvPr id="36868" name="Plassholder for lysbildenummer 3">
            <a:extLst>
              <a:ext uri="{FF2B5EF4-FFF2-40B4-BE49-F238E27FC236}">
                <a16:creationId xmlns:a16="http://schemas.microsoft.com/office/drawing/2014/main" id="{D912C98B-C382-4E5E-B8C2-9E4D6B5F96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F60802C-F5DD-4BF1-B2F6-ECBBA81B4D82}" type="slidenum">
              <a:rPr lang="nb-NO" altLang="nb-NO" smtClean="0"/>
              <a:pPr/>
              <a:t>47</a:t>
            </a:fld>
            <a:endParaRPr lang="nb-NO" altLang="nb-NO"/>
          </a:p>
        </p:txBody>
      </p:sp>
    </p:spTree>
    <p:extLst>
      <p:ext uri="{BB962C8B-B14F-4D97-AF65-F5344CB8AC3E}">
        <p14:creationId xmlns:p14="http://schemas.microsoft.com/office/powerpoint/2010/main" val="283308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Autofit/>
          </a:bodyPr>
          <a:lstStyle>
            <a:lvl1pPr algn="ctr">
              <a:defRPr sz="4400">
                <a:solidFill>
                  <a:schemeClr val="tx1">
                    <a:lumMod val="75000"/>
                    <a:lumOff val="25000"/>
                  </a:schemeClr>
                </a:solidFill>
              </a:defRPr>
            </a:lvl1pPr>
          </a:lstStyle>
          <a:p>
            <a:r>
              <a:rPr lang="nb-NO" noProof="0"/>
              <a:t>Klikk for å redigere tittelstil</a:t>
            </a:r>
            <a:endParaRPr lang="nb-NO" noProof="0" dirty="0"/>
          </a:p>
        </p:txBody>
      </p:sp>
      <p:sp>
        <p:nvSpPr>
          <p:cNvPr id="4" name="Text Placeholder 2"/>
          <p:cNvSpPr>
            <a:spLocks noGrp="1"/>
          </p:cNvSpPr>
          <p:nvPr>
            <p:ph type="body" idx="10"/>
          </p:nvPr>
        </p:nvSpPr>
        <p:spPr>
          <a:xfrm>
            <a:off x="1524000" y="3509963"/>
            <a:ext cx="9144000" cy="847548"/>
          </a:xfrm>
        </p:spPr>
        <p:txBody>
          <a:bodyPr anchor="t" anchorCtr="0">
            <a:noAutofit/>
          </a:bodyPr>
          <a:lstStyle>
            <a:lvl1pPr marL="0" indent="0" algn="ctr">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6"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47907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Bare tittel">
    <p:bg>
      <p:bgPr>
        <a:solidFill>
          <a:srgbClr val="F4F4F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12">
            <a:extLst>
              <a:ext uri="{FF2B5EF4-FFF2-40B4-BE49-F238E27FC236}">
                <a16:creationId xmlns:a16="http://schemas.microsoft.com/office/drawing/2014/main" id="{8BED5070-4964-46A5-A274-42FE14755C9D}"/>
              </a:ext>
            </a:extLst>
          </p:cNvPr>
          <p:cNvSpPr>
            <a:spLocks noGrp="1" noChangeArrowheads="1"/>
          </p:cNvSpPr>
          <p:nvPr>
            <p:ph type="dt" sz="half" idx="10"/>
          </p:nvPr>
        </p:nvSpPr>
        <p:spPr>
          <a:ln/>
        </p:spPr>
        <p:txBody>
          <a:bodyPr/>
          <a:lstStyle>
            <a:lvl1pPr>
              <a:defRPr/>
            </a:lvl1pPr>
          </a:lstStyle>
          <a:p>
            <a:pPr>
              <a:defRPr/>
            </a:pPr>
            <a:endParaRPr lang="nb-NO"/>
          </a:p>
        </p:txBody>
      </p:sp>
      <p:sp>
        <p:nvSpPr>
          <p:cNvPr id="4" name="Rectangle 13">
            <a:extLst>
              <a:ext uri="{FF2B5EF4-FFF2-40B4-BE49-F238E27FC236}">
                <a16:creationId xmlns:a16="http://schemas.microsoft.com/office/drawing/2014/main" id="{1959C89E-BE26-49B5-980C-22F4F72140CB}"/>
              </a:ext>
            </a:extLst>
          </p:cNvPr>
          <p:cNvSpPr>
            <a:spLocks noGrp="1" noChangeArrowheads="1"/>
          </p:cNvSpPr>
          <p:nvPr>
            <p:ph type="ftr" sz="quarter" idx="11"/>
          </p:nvPr>
        </p:nvSpPr>
        <p:spPr>
          <a:ln/>
        </p:spPr>
        <p:txBody>
          <a:bodyPr/>
          <a:lstStyle>
            <a:lvl1pPr>
              <a:defRPr/>
            </a:lvl1pPr>
          </a:lstStyle>
          <a:p>
            <a:pPr>
              <a:defRPr/>
            </a:pPr>
            <a:endParaRPr lang="nb-NO"/>
          </a:p>
        </p:txBody>
      </p:sp>
      <p:sp>
        <p:nvSpPr>
          <p:cNvPr id="5" name="Rectangle 14">
            <a:extLst>
              <a:ext uri="{FF2B5EF4-FFF2-40B4-BE49-F238E27FC236}">
                <a16:creationId xmlns:a16="http://schemas.microsoft.com/office/drawing/2014/main" id="{860FECB4-976A-45F0-AEFD-526B7BBC7EF3}"/>
              </a:ext>
            </a:extLst>
          </p:cNvPr>
          <p:cNvSpPr>
            <a:spLocks noGrp="1" noChangeArrowheads="1"/>
          </p:cNvSpPr>
          <p:nvPr>
            <p:ph type="sldNum" sz="quarter" idx="12"/>
          </p:nvPr>
        </p:nvSpPr>
        <p:spPr>
          <a:ln/>
        </p:spPr>
        <p:txBody>
          <a:bodyPr/>
          <a:lstStyle>
            <a:lvl1pPr>
              <a:defRPr/>
            </a:lvl1pPr>
          </a:lstStyle>
          <a:p>
            <a:pPr>
              <a:defRPr/>
            </a:pPr>
            <a:fld id="{3AA1AEFB-2C5B-4A4D-A568-3DD6102D9EE8}" type="slidenum">
              <a:rPr lang="nb-NO" altLang="nb-NO"/>
              <a:pPr>
                <a:defRPr/>
              </a:pPr>
              <a:t>‹#›</a:t>
            </a:fld>
            <a:endParaRPr lang="nb-NO" altLang="nb-NO"/>
          </a:p>
        </p:txBody>
      </p:sp>
      <p:pic>
        <p:nvPicPr>
          <p:cNvPr id="7" name="Bilde 6" descr="Et bilde som inneholder logo&#10;&#10;Automatisk generert beskrivelse">
            <a:extLst>
              <a:ext uri="{FF2B5EF4-FFF2-40B4-BE49-F238E27FC236}">
                <a16:creationId xmlns:a16="http://schemas.microsoft.com/office/drawing/2014/main" id="{A0A5E5AE-5A3C-8EBF-88A6-D4805D72CD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361414376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7A92FF2F-F5AE-4614-9947-94ED8A291D05}"/>
              </a:ext>
            </a:extLst>
          </p:cNvPr>
          <p:cNvSpPr>
            <a:spLocks noGrp="1" noChangeArrowheads="1"/>
          </p:cNvSpPr>
          <p:nvPr>
            <p:ph type="dt" sz="half" idx="10"/>
          </p:nvPr>
        </p:nvSpPr>
        <p:spPr>
          <a:ln/>
        </p:spPr>
        <p:txBody>
          <a:bodyPr/>
          <a:lstStyle>
            <a:lvl1pPr>
              <a:defRPr/>
            </a:lvl1pPr>
          </a:lstStyle>
          <a:p>
            <a:pPr>
              <a:defRPr/>
            </a:pPr>
            <a:endParaRPr lang="nb-NO"/>
          </a:p>
        </p:txBody>
      </p:sp>
      <p:sp>
        <p:nvSpPr>
          <p:cNvPr id="3" name="Rectangle 13">
            <a:extLst>
              <a:ext uri="{FF2B5EF4-FFF2-40B4-BE49-F238E27FC236}">
                <a16:creationId xmlns:a16="http://schemas.microsoft.com/office/drawing/2014/main" id="{C08EF00B-4F0B-4DC8-9108-9D2731B45BE3}"/>
              </a:ext>
            </a:extLst>
          </p:cNvPr>
          <p:cNvSpPr>
            <a:spLocks noGrp="1" noChangeArrowheads="1"/>
          </p:cNvSpPr>
          <p:nvPr>
            <p:ph type="ftr" sz="quarter" idx="11"/>
          </p:nvPr>
        </p:nvSpPr>
        <p:spPr>
          <a:ln/>
        </p:spPr>
        <p:txBody>
          <a:bodyPr/>
          <a:lstStyle>
            <a:lvl1pPr>
              <a:defRPr/>
            </a:lvl1pPr>
          </a:lstStyle>
          <a:p>
            <a:pPr>
              <a:defRPr/>
            </a:pPr>
            <a:endParaRPr lang="nb-NO"/>
          </a:p>
        </p:txBody>
      </p:sp>
      <p:sp>
        <p:nvSpPr>
          <p:cNvPr id="4" name="Rectangle 14">
            <a:extLst>
              <a:ext uri="{FF2B5EF4-FFF2-40B4-BE49-F238E27FC236}">
                <a16:creationId xmlns:a16="http://schemas.microsoft.com/office/drawing/2014/main" id="{F3CCEF89-BE0F-4186-A135-CE6209537A4E}"/>
              </a:ext>
            </a:extLst>
          </p:cNvPr>
          <p:cNvSpPr>
            <a:spLocks noGrp="1" noChangeArrowheads="1"/>
          </p:cNvSpPr>
          <p:nvPr>
            <p:ph type="sldNum" sz="quarter" idx="12"/>
          </p:nvPr>
        </p:nvSpPr>
        <p:spPr>
          <a:ln/>
        </p:spPr>
        <p:txBody>
          <a:bodyPr/>
          <a:lstStyle>
            <a:lvl1pPr>
              <a:defRPr/>
            </a:lvl1pPr>
          </a:lstStyle>
          <a:p>
            <a:pPr>
              <a:defRPr/>
            </a:pPr>
            <a:fld id="{B9361237-2CFF-455F-B84D-BB4881CF06EE}" type="slidenum">
              <a:rPr lang="nb-NO" altLang="nb-NO"/>
              <a:pPr>
                <a:defRPr/>
              </a:pPr>
              <a:t>‹#›</a:t>
            </a:fld>
            <a:endParaRPr lang="nb-NO" altLang="nb-NO"/>
          </a:p>
        </p:txBody>
      </p:sp>
    </p:spTree>
    <p:extLst>
      <p:ext uri="{BB962C8B-B14F-4D97-AF65-F5344CB8AC3E}">
        <p14:creationId xmlns:p14="http://schemas.microsoft.com/office/powerpoint/2010/main" val="144859713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ABFB6">
    <p:bg>
      <p:bgPr>
        <a:solidFill>
          <a:srgbClr val="0ABF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59999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2806D">
    <p:bg>
      <p:bgPr>
        <a:solidFill>
          <a:srgbClr val="F2806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949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CCCCC">
    <p:bg>
      <p:bgPr>
        <a:solidFill>
          <a:srgbClr val="CCCC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16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ssi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4"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holdsside med undertittel">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838200" y="1409788"/>
            <a:ext cx="10515600" cy="316581"/>
          </a:xfrm>
        </p:spPr>
        <p:txBody>
          <a:bodyPr anchor="b">
            <a:no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7"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Title 1"/>
          <p:cNvSpPr>
            <a:spLocks noGrp="1"/>
          </p:cNvSpPr>
          <p:nvPr>
            <p:ph type="title"/>
          </p:nvPr>
        </p:nvSpPr>
        <p:spPr>
          <a:xfrm>
            <a:off x="838200" y="646024"/>
            <a:ext cx="10515600" cy="763764"/>
          </a:xfrm>
          <a:prstGeom prst="rect">
            <a:avLst/>
          </a:prstGeom>
        </p:spPr>
        <p:txBody>
          <a:bodyPr/>
          <a:lstStyle/>
          <a:p>
            <a:r>
              <a:rPr lang="nb-NO" noProof="0"/>
              <a:t>Klikk for å redigere tittelstil</a:t>
            </a:r>
            <a:endParaRPr lang="nb-NO" noProof="0" dirty="0"/>
          </a:p>
        </p:txBody>
      </p:sp>
      <p:sp>
        <p:nvSpPr>
          <p:cNvPr id="8"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11366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og grafikkside">
    <p:spTree>
      <p:nvGrpSpPr>
        <p:cNvPr id="1" name=""/>
        <p:cNvGrpSpPr/>
        <p:nvPr/>
      </p:nvGrpSpPr>
      <p:grpSpPr>
        <a:xfrm>
          <a:off x="0" y="0"/>
          <a:ext cx="0" cy="0"/>
          <a:chOff x="0" y="0"/>
          <a:chExt cx="0" cy="0"/>
        </a:xfrm>
      </p:grpSpPr>
      <p:sp>
        <p:nvSpPr>
          <p:cNvPr id="16" name="Content Placeholder 15"/>
          <p:cNvSpPr>
            <a:spLocks noGrp="1"/>
          </p:cNvSpPr>
          <p:nvPr>
            <p:ph sz="quarter" idx="12"/>
          </p:nvPr>
        </p:nvSpPr>
        <p:spPr>
          <a:xfrm>
            <a:off x="838200" y="365125"/>
            <a:ext cx="10515600" cy="54801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93131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og grafikkside med titte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3"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98772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side med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855895"/>
            <a:ext cx="6172200" cy="4005155"/>
          </a:xfrm>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Text Placeholder 3"/>
          <p:cNvSpPr>
            <a:spLocks noGrp="1"/>
          </p:cNvSpPr>
          <p:nvPr>
            <p:ph type="body" sz="half" idx="2"/>
          </p:nvPr>
        </p:nvSpPr>
        <p:spPr>
          <a:xfrm>
            <a:off x="839788" y="1855893"/>
            <a:ext cx="3932237" cy="4013095"/>
          </a:xfrm>
        </p:spPr>
        <p:txBody>
          <a:bodyPr>
            <a:noAutofit/>
          </a:bodyPr>
          <a:lstStyle>
            <a:lvl1pPr marL="0" indent="0">
              <a:buNone/>
              <a:defRPr sz="1400" b="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noProof="0"/>
              <a:t>Klikk for å redigere tekststiler i malen</a:t>
            </a:r>
          </a:p>
        </p:txBody>
      </p:sp>
      <p:sp>
        <p:nvSpPr>
          <p:cNvPr id="5"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6"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36830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side med tekst og undertittel">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855895"/>
            <a:ext cx="6172200" cy="4005155"/>
          </a:xfrm>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Text Placeholder 3"/>
          <p:cNvSpPr>
            <a:spLocks noGrp="1"/>
          </p:cNvSpPr>
          <p:nvPr>
            <p:ph type="body" sz="half" idx="2"/>
          </p:nvPr>
        </p:nvSpPr>
        <p:spPr>
          <a:xfrm>
            <a:off x="839788" y="1855893"/>
            <a:ext cx="3932237" cy="4013095"/>
          </a:xfrm>
        </p:spPr>
        <p:txBody>
          <a:bodyPr>
            <a:noAutofit/>
          </a:bodyPr>
          <a:lstStyle>
            <a:lvl1pPr marL="0" indent="0">
              <a:buNone/>
              <a:defRPr sz="1400" b="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noProof="0"/>
              <a:t>Klikk for å redigere tekststiler i malen</a:t>
            </a:r>
          </a:p>
        </p:txBody>
      </p:sp>
      <p:sp>
        <p:nvSpPr>
          <p:cNvPr id="5"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6" name="Text Placeholder 2"/>
          <p:cNvSpPr>
            <a:spLocks noGrp="1"/>
          </p:cNvSpPr>
          <p:nvPr>
            <p:ph type="body" idx="10"/>
          </p:nvPr>
        </p:nvSpPr>
        <p:spPr>
          <a:xfrm>
            <a:off x="838200" y="1374107"/>
            <a:ext cx="10515600" cy="316581"/>
          </a:xfrm>
        </p:spPr>
        <p:txBody>
          <a:bodyPr anchor="b">
            <a:no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7"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tel og innhold">
    <p:bg>
      <p:bgPr>
        <a:solidFill>
          <a:srgbClr val="F4F4F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CEFE5A-970D-41B8-B06D-EABFFE9F42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E27F747-7D7D-44D1-AFC2-579A60A63C2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C81269-2AEE-4752-A287-1EE489278967}"/>
              </a:ext>
            </a:extLst>
          </p:cNvPr>
          <p:cNvSpPr>
            <a:spLocks noGrp="1"/>
          </p:cNvSpPr>
          <p:nvPr>
            <p:ph type="dt" sz="half" idx="10"/>
          </p:nvPr>
        </p:nvSpPr>
        <p:spPr/>
        <p:txBody>
          <a:bodyPr/>
          <a:lstStyle/>
          <a:p>
            <a:pPr>
              <a:defRPr/>
            </a:pPr>
            <a:endParaRPr lang="nb-NO"/>
          </a:p>
        </p:txBody>
      </p:sp>
      <p:sp>
        <p:nvSpPr>
          <p:cNvPr id="5" name="Plassholder for bunntekst 4">
            <a:extLst>
              <a:ext uri="{FF2B5EF4-FFF2-40B4-BE49-F238E27FC236}">
                <a16:creationId xmlns:a16="http://schemas.microsoft.com/office/drawing/2014/main" id="{EE77E565-1DB7-4166-BBB7-DBE9E9386AAB}"/>
              </a:ext>
            </a:extLst>
          </p:cNvPr>
          <p:cNvSpPr>
            <a:spLocks noGrp="1"/>
          </p:cNvSpPr>
          <p:nvPr>
            <p:ph type="ftr" sz="quarter" idx="11"/>
          </p:nvPr>
        </p:nvSpPr>
        <p:spPr/>
        <p:txBody>
          <a:bodyPr/>
          <a:lstStyle/>
          <a:p>
            <a:pPr>
              <a:defRPr/>
            </a:pPr>
            <a:endParaRPr lang="nb-NO"/>
          </a:p>
        </p:txBody>
      </p:sp>
      <p:pic>
        <p:nvPicPr>
          <p:cNvPr id="7" name="Bilde 6" descr="Et bilde som inneholder logo&#10;&#10;Automatisk generert beskrivelse">
            <a:extLst>
              <a:ext uri="{FF2B5EF4-FFF2-40B4-BE49-F238E27FC236}">
                <a16:creationId xmlns:a16="http://schemas.microsoft.com/office/drawing/2014/main" id="{F0329F58-8693-9DC4-7BA9-7B6BCDBF60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255796271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tellysbilde">
    <p:bg>
      <p:bgPr>
        <a:solidFill>
          <a:srgbClr val="F4F4F4"/>
        </a:solidFill>
        <a:effectLst/>
      </p:bgPr>
    </p:bg>
    <p:spTree>
      <p:nvGrpSpPr>
        <p:cNvPr id="1" name=""/>
        <p:cNvGrpSpPr/>
        <p:nvPr/>
      </p:nvGrpSpPr>
      <p:grpSpPr>
        <a:xfrm>
          <a:off x="0" y="0"/>
          <a:ext cx="0" cy="0"/>
          <a:chOff x="0" y="0"/>
          <a:chExt cx="0" cy="0"/>
        </a:xfrm>
      </p:grpSpPr>
      <p:sp>
        <p:nvSpPr>
          <p:cNvPr id="750602" name="Rectangle 10"/>
          <p:cNvSpPr>
            <a:spLocks noGrp="1" noChangeArrowheads="1"/>
          </p:cNvSpPr>
          <p:nvPr>
            <p:ph type="ctrTitle" sz="quarter"/>
          </p:nvPr>
        </p:nvSpPr>
        <p:spPr>
          <a:xfrm>
            <a:off x="914400" y="1873250"/>
            <a:ext cx="10363200" cy="1555750"/>
          </a:xfrm>
        </p:spPr>
        <p:txBody>
          <a:bodyPr/>
          <a:lstStyle>
            <a:lvl1pPr>
              <a:defRPr sz="4400"/>
            </a:lvl1pPr>
          </a:lstStyle>
          <a:p>
            <a:r>
              <a:rPr lang="nb-NO"/>
              <a:t>Klikk for å redigere tittelstil</a:t>
            </a:r>
          </a:p>
        </p:txBody>
      </p:sp>
      <p:sp>
        <p:nvSpPr>
          <p:cNvPr id="75060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nb-NO"/>
              <a:t>Klikk for å redigere undertittelstil i malen</a:t>
            </a:r>
          </a:p>
        </p:txBody>
      </p:sp>
      <p:sp>
        <p:nvSpPr>
          <p:cNvPr id="12" name="Rectangle 12">
            <a:extLst>
              <a:ext uri="{FF2B5EF4-FFF2-40B4-BE49-F238E27FC236}">
                <a16:creationId xmlns:a16="http://schemas.microsoft.com/office/drawing/2014/main" id="{3DA8692A-988E-45C2-AA2A-AF102D1CBE72}"/>
              </a:ext>
            </a:extLst>
          </p:cNvPr>
          <p:cNvSpPr>
            <a:spLocks noGrp="1" noChangeArrowheads="1"/>
          </p:cNvSpPr>
          <p:nvPr>
            <p:ph type="dt" sz="quarter" idx="10"/>
          </p:nvPr>
        </p:nvSpPr>
        <p:spPr/>
        <p:txBody>
          <a:bodyPr/>
          <a:lstStyle>
            <a:lvl1pPr>
              <a:defRPr/>
            </a:lvl1pPr>
          </a:lstStyle>
          <a:p>
            <a:pPr>
              <a:defRPr/>
            </a:pPr>
            <a:endParaRPr lang="nb-NO"/>
          </a:p>
        </p:txBody>
      </p:sp>
      <p:sp>
        <p:nvSpPr>
          <p:cNvPr id="13" name="Rectangle 13">
            <a:extLst>
              <a:ext uri="{FF2B5EF4-FFF2-40B4-BE49-F238E27FC236}">
                <a16:creationId xmlns:a16="http://schemas.microsoft.com/office/drawing/2014/main" id="{1ABC2B96-94D9-4710-B3F4-8B692E03EC9F}"/>
              </a:ext>
            </a:extLst>
          </p:cNvPr>
          <p:cNvSpPr>
            <a:spLocks noGrp="1" noChangeArrowheads="1"/>
          </p:cNvSpPr>
          <p:nvPr>
            <p:ph type="ftr" sz="quarter" idx="11"/>
          </p:nvPr>
        </p:nvSpPr>
        <p:spPr/>
        <p:txBody>
          <a:bodyPr/>
          <a:lstStyle>
            <a:lvl1pPr>
              <a:defRPr/>
            </a:lvl1pPr>
          </a:lstStyle>
          <a:p>
            <a:pPr>
              <a:defRPr/>
            </a:pPr>
            <a:endParaRPr lang="nb-NO"/>
          </a:p>
        </p:txBody>
      </p:sp>
      <p:sp>
        <p:nvSpPr>
          <p:cNvPr id="14" name="Rectangle 14">
            <a:extLst>
              <a:ext uri="{FF2B5EF4-FFF2-40B4-BE49-F238E27FC236}">
                <a16:creationId xmlns:a16="http://schemas.microsoft.com/office/drawing/2014/main" id="{2554433D-7C4E-43EB-AA4B-1B4F18717BBA}"/>
              </a:ext>
            </a:extLst>
          </p:cNvPr>
          <p:cNvSpPr>
            <a:spLocks noGrp="1" noChangeArrowheads="1"/>
          </p:cNvSpPr>
          <p:nvPr>
            <p:ph type="sldNum" sz="quarter" idx="12"/>
          </p:nvPr>
        </p:nvSpPr>
        <p:spPr/>
        <p:txBody>
          <a:bodyPr/>
          <a:lstStyle>
            <a:lvl1pPr>
              <a:defRPr>
                <a:solidFill>
                  <a:schemeClr val="bg1"/>
                </a:solidFill>
              </a:defRPr>
            </a:lvl1pPr>
          </a:lstStyle>
          <a:p>
            <a:pPr>
              <a:defRPr/>
            </a:pPr>
            <a:fld id="{4D2EA8D7-3B15-48EA-A0F4-B06BF2D8ABF6}" type="slidenum">
              <a:rPr lang="nb-NO" altLang="nb-NO" smtClean="0"/>
              <a:pPr>
                <a:defRPr/>
              </a:pPr>
              <a:t>‹#›</a:t>
            </a:fld>
            <a:endParaRPr lang="nb-NO" altLang="nb-NO" dirty="0"/>
          </a:p>
        </p:txBody>
      </p:sp>
      <p:pic>
        <p:nvPicPr>
          <p:cNvPr id="2" name="Bilde 1" descr="Et bilde som inneholder logo&#10;&#10;Automatisk generert beskrivelse">
            <a:extLst>
              <a:ext uri="{FF2B5EF4-FFF2-40B4-BE49-F238E27FC236}">
                <a16:creationId xmlns:a16="http://schemas.microsoft.com/office/drawing/2014/main" id="{06DEDCA9-8A26-4812-1A77-F6B3ABC305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1913744486"/>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7" name="Title Placeholder 16"/>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noProof="0"/>
              <a:t>Klikk for å redigere tittelstil</a:t>
            </a:r>
            <a:endParaRPr lang="nb-NO" noProof="0" dirty="0"/>
          </a:p>
        </p:txBody>
      </p:sp>
    </p:spTree>
    <p:extLst>
      <p:ext uri="{BB962C8B-B14F-4D97-AF65-F5344CB8AC3E}">
        <p14:creationId xmlns:p14="http://schemas.microsoft.com/office/powerpoint/2010/main" val="1554900195"/>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4" r:id="rId3"/>
    <p:sldLayoutId id="2147483650" r:id="rId4"/>
    <p:sldLayoutId id="2147483655" r:id="rId5"/>
    <p:sldLayoutId id="2147483656" r:id="rId6"/>
    <p:sldLayoutId id="2147483658" r:id="rId7"/>
    <p:sldLayoutId id="2147483663" r:id="rId8"/>
    <p:sldLayoutId id="2147483664" r:id="rId9"/>
    <p:sldLayoutId id="2147483665" r:id="rId10"/>
    <p:sldLayoutId id="2147483666" r:id="rId11"/>
  </p:sldLayoutIdLst>
  <p:hf hdr="0" ftr="0" dt="0"/>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Raleway" charset="0"/>
          <a:ea typeface="Raleway" charset="0"/>
          <a:cs typeface="Raleway"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160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010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ftenposten.no/norge/i/k374A/nordmenn-sloss-i-den-romerske-haer"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0.png"/><Relationship Id="rId11" Type="http://schemas.openxmlformats.org/officeDocument/2006/relationships/image" Target="../media/image20.jpeg"/><Relationship Id="rId5" Type="http://schemas.openxmlformats.org/officeDocument/2006/relationships/customXml" Target="../ink/ink2.xml"/><Relationship Id="rId10" Type="http://schemas.openxmlformats.org/officeDocument/2006/relationships/image" Target="../media/image19.jpeg"/><Relationship Id="rId4" Type="http://schemas.openxmlformats.org/officeDocument/2006/relationships/image" Target="../media/image100.pn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hyperlink" Target="https://www.rbnett.no/nyheter/article8769151.ece"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vl.no/nyheter/2018/03/22/skoleboker-skaper-fordommer-mot-religiose/" TargetMode="Externa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https://m.media-amazon.com/images/M/MV5BN2U3YWM2MzItZGM4YS00NmMxLTgxOWEtMjVlOTkzMTYzNTdhXkEyXkFqcGdeQXVyODk5NzQ4MDU@._V1_UY1200_CR100,0,630,1200_AL_.jpg" TargetMode="External"/><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s://www.idunn.no/tidsskrift_for_omsorgsforskning/2019/01/omsorgens_roetter_et_historisk_blikk"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47FA60-7262-B0AE-D2C5-F9541E7573F4}"/>
              </a:ext>
            </a:extLst>
          </p:cNvPr>
          <p:cNvSpPr/>
          <p:nvPr/>
        </p:nvSpPr>
        <p:spPr>
          <a:xfrm>
            <a:off x="0" y="-679"/>
            <a:ext cx="12192000" cy="68586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tekst, rom&#10;&#10;Automatisk generert beskrivelse">
            <a:extLst>
              <a:ext uri="{FF2B5EF4-FFF2-40B4-BE49-F238E27FC236}">
                <a16:creationId xmlns:a16="http://schemas.microsoft.com/office/drawing/2014/main" id="{960D01D8-43E1-C101-150B-4B6EFEF340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4" y="-679"/>
            <a:ext cx="9144906" cy="6858680"/>
          </a:xfrm>
          <a:prstGeom prst="rect">
            <a:avLst/>
          </a:prstGeom>
          <a:noFill/>
          <a:ln>
            <a:noFill/>
          </a:ln>
        </p:spPr>
      </p:pic>
      <p:sp>
        <p:nvSpPr>
          <p:cNvPr id="4" name="Tittel 3">
            <a:extLst>
              <a:ext uri="{FF2B5EF4-FFF2-40B4-BE49-F238E27FC236}">
                <a16:creationId xmlns:a16="http://schemas.microsoft.com/office/drawing/2014/main" id="{A453D46A-0535-3412-9F9B-3FCB3D70FD71}"/>
              </a:ext>
            </a:extLst>
          </p:cNvPr>
          <p:cNvSpPr>
            <a:spLocks noGrp="1"/>
          </p:cNvSpPr>
          <p:nvPr>
            <p:ph type="ctrTitle"/>
          </p:nvPr>
        </p:nvSpPr>
        <p:spPr>
          <a:xfrm>
            <a:off x="774536" y="-261264"/>
            <a:ext cx="7336971" cy="1501827"/>
          </a:xfrm>
        </p:spPr>
        <p:txBody>
          <a:bodyPr/>
          <a:lstStyle/>
          <a:p>
            <a:r>
              <a:rPr lang="nb-NO" dirty="0">
                <a:solidFill>
                  <a:srgbClr val="2AB2A6"/>
                </a:solidFill>
                <a:effectLst>
                  <a:outerShdw blurRad="38100" dist="38100" dir="2700000" algn="tl">
                    <a:srgbClr val="000000">
                      <a:alpha val="43137"/>
                    </a:srgbClr>
                  </a:outerShdw>
                </a:effectLst>
              </a:rPr>
              <a:t>Kristenretten 1000 år</a:t>
            </a:r>
            <a:br>
              <a:rPr lang="nb-NO" dirty="0">
                <a:solidFill>
                  <a:srgbClr val="2AB2A6"/>
                </a:solidFill>
                <a:effectLst>
                  <a:outerShdw blurRad="38100" dist="38100" dir="2700000" algn="tl">
                    <a:srgbClr val="000000">
                      <a:alpha val="43137"/>
                    </a:srgbClr>
                  </a:outerShdw>
                </a:effectLst>
              </a:rPr>
            </a:br>
            <a:r>
              <a:rPr lang="nb-NO" sz="3600" dirty="0">
                <a:solidFill>
                  <a:schemeClr val="accent6">
                    <a:lumMod val="25000"/>
                  </a:schemeClr>
                </a:solidFill>
                <a:effectLst>
                  <a:outerShdw blurRad="38100" dist="38100" dir="2700000" algn="tl">
                    <a:srgbClr val="000000">
                      <a:alpha val="43137"/>
                    </a:srgbClr>
                  </a:outerShdw>
                </a:effectLst>
              </a:rPr>
              <a:t>- Samtaleguider</a:t>
            </a:r>
            <a:endParaRPr lang="nb-NO" dirty="0">
              <a:solidFill>
                <a:schemeClr val="accent6">
                  <a:lumMod val="25000"/>
                </a:schemeClr>
              </a:solidFill>
              <a:effectLst>
                <a:outerShdw blurRad="38100" dist="38100" dir="2700000" algn="tl">
                  <a:srgbClr val="000000">
                    <a:alpha val="43137"/>
                  </a:srgbClr>
                </a:outerShdw>
              </a:effectLst>
            </a:endParaRPr>
          </a:p>
        </p:txBody>
      </p:sp>
      <p:sp>
        <p:nvSpPr>
          <p:cNvPr id="2" name="TekstSylinder 1">
            <a:extLst>
              <a:ext uri="{FF2B5EF4-FFF2-40B4-BE49-F238E27FC236}">
                <a16:creationId xmlns:a16="http://schemas.microsoft.com/office/drawing/2014/main" id="{DEA89FF6-02B6-482C-4DA6-E96980ECFC39}"/>
              </a:ext>
            </a:extLst>
          </p:cNvPr>
          <p:cNvSpPr txBox="1"/>
          <p:nvPr/>
        </p:nvSpPr>
        <p:spPr>
          <a:xfrm>
            <a:off x="9353299" y="5830799"/>
            <a:ext cx="2869566" cy="430887"/>
          </a:xfrm>
          <a:prstGeom prst="rect">
            <a:avLst/>
          </a:prstGeom>
          <a:noFill/>
        </p:spPr>
        <p:txBody>
          <a:bodyPr wrap="square">
            <a:spAutoFit/>
          </a:bodyPr>
          <a:lstStyle/>
          <a:p>
            <a:pPr marL="0" indent="0">
              <a:buNone/>
            </a:pPr>
            <a:r>
              <a:rPr lang="nb-NO" sz="1100" i="1" dirty="0">
                <a:solidFill>
                  <a:schemeClr val="bg1"/>
                </a:solidFill>
              </a:rPr>
              <a:t>Samtaleguiden er laget av Bjørn Are Davidsen fra tankesmien Skaperkraft</a:t>
            </a:r>
          </a:p>
        </p:txBody>
      </p:sp>
      <p:pic>
        <p:nvPicPr>
          <p:cNvPr id="3" name="Picture 2" descr="Skaperkraft_logo_off-white">
            <a:extLst>
              <a:ext uri="{FF2B5EF4-FFF2-40B4-BE49-F238E27FC236}">
                <a16:creationId xmlns:a16="http://schemas.microsoft.com/office/drawing/2014/main" id="{9BEC9F1A-5AE5-A0C5-63E4-28B53BAA6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166"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0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CC62DA-CAA1-4C11-917D-66815E1E8E5B}"/>
              </a:ext>
            </a:extLst>
          </p:cNvPr>
          <p:cNvSpPr>
            <a:spLocks noGrp="1"/>
          </p:cNvSpPr>
          <p:nvPr>
            <p:ph type="title"/>
          </p:nvPr>
        </p:nvSpPr>
        <p:spPr/>
        <p:txBody>
          <a:bodyPr/>
          <a:lstStyle/>
          <a:p>
            <a:pPr>
              <a:defRPr/>
            </a:pPr>
            <a:r>
              <a:rPr lang="nb-NO" dirty="0"/>
              <a:t>Fortiden er et annet land</a:t>
            </a:r>
          </a:p>
        </p:txBody>
      </p:sp>
      <p:sp>
        <p:nvSpPr>
          <p:cNvPr id="3" name="Plassholder for innhold 2">
            <a:extLst>
              <a:ext uri="{FF2B5EF4-FFF2-40B4-BE49-F238E27FC236}">
                <a16:creationId xmlns:a16="http://schemas.microsoft.com/office/drawing/2014/main" id="{357257D1-CD36-47DC-A04E-AB28F542690A}"/>
              </a:ext>
            </a:extLst>
          </p:cNvPr>
          <p:cNvSpPr>
            <a:spLocks noGrp="1"/>
          </p:cNvSpPr>
          <p:nvPr>
            <p:ph idx="1"/>
          </p:nvPr>
        </p:nvSpPr>
        <p:spPr>
          <a:xfrm>
            <a:off x="1919289" y="2286000"/>
            <a:ext cx="8497887" cy="3046288"/>
          </a:xfrm>
        </p:spPr>
        <p:txBody>
          <a:bodyPr/>
          <a:lstStyle/>
          <a:p>
            <a:pPr>
              <a:defRPr/>
            </a:pPr>
            <a:r>
              <a:rPr lang="nb-NO" sz="3200" dirty="0"/>
              <a:t>Vi kommer alle fra et sted…</a:t>
            </a:r>
          </a:p>
          <a:p>
            <a:pPr lvl="1">
              <a:defRPr/>
            </a:pPr>
            <a:r>
              <a:rPr lang="nb-NO" sz="2400" dirty="0"/>
              <a:t>Hvordan var det å være viking? </a:t>
            </a:r>
          </a:p>
          <a:p>
            <a:pPr lvl="1">
              <a:defRPr/>
            </a:pPr>
            <a:r>
              <a:rPr lang="nb-NO" sz="2400" dirty="0"/>
              <a:t>Å leve i middelalderen? </a:t>
            </a:r>
          </a:p>
          <a:p>
            <a:pPr lvl="1">
              <a:defRPr/>
            </a:pPr>
            <a:r>
              <a:rPr lang="nb-NO" sz="2400" dirty="0"/>
              <a:t>Være kristen da dine oldeforeldre levde? </a:t>
            </a:r>
          </a:p>
          <a:p>
            <a:pPr lvl="1">
              <a:defRPr/>
            </a:pPr>
            <a:r>
              <a:rPr lang="nb-NO" sz="2400" dirty="0"/>
              <a:t>I dag? </a:t>
            </a:r>
          </a:p>
          <a:p>
            <a:pPr lvl="1">
              <a:defRPr/>
            </a:pPr>
            <a:r>
              <a:rPr lang="nb-NO" sz="2400" dirty="0"/>
              <a:t>Hva er det å være en kirke?</a:t>
            </a: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766E2E-D7C0-7636-2B21-31A829BD8727}"/>
              </a:ext>
            </a:extLst>
          </p:cNvPr>
          <p:cNvSpPr>
            <a:spLocks noGrp="1"/>
          </p:cNvSpPr>
          <p:nvPr>
            <p:ph type="title"/>
          </p:nvPr>
        </p:nvSpPr>
        <p:spPr/>
        <p:txBody>
          <a:bodyPr/>
          <a:lstStyle/>
          <a:p>
            <a:r>
              <a:rPr lang="nb-NO" dirty="0"/>
              <a:t>Tre deler</a:t>
            </a:r>
          </a:p>
        </p:txBody>
      </p:sp>
      <p:sp>
        <p:nvSpPr>
          <p:cNvPr id="3" name="Plassholder for innhold 2">
            <a:extLst>
              <a:ext uri="{FF2B5EF4-FFF2-40B4-BE49-F238E27FC236}">
                <a16:creationId xmlns:a16="http://schemas.microsoft.com/office/drawing/2014/main" id="{1BEC382F-9EA2-CDFF-285E-C8ADE8AE4AC8}"/>
              </a:ext>
            </a:extLst>
          </p:cNvPr>
          <p:cNvSpPr>
            <a:spLocks noGrp="1"/>
          </p:cNvSpPr>
          <p:nvPr>
            <p:ph idx="10"/>
          </p:nvPr>
        </p:nvSpPr>
        <p:spPr>
          <a:xfrm>
            <a:off x="908572" y="1690688"/>
            <a:ext cx="10515600" cy="2383568"/>
          </a:xfrm>
        </p:spPr>
        <p:txBody>
          <a:bodyPr/>
          <a:lstStyle/>
          <a:p>
            <a:pPr marL="342900" lvl="0" indent="-342900" fontAlgn="base">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Episode1</a:t>
            </a:r>
          </a:p>
          <a:p>
            <a:pPr marL="800100" lvl="1" indent="-342900" fontAlgn="base">
              <a:buSzPts val="1000"/>
              <a:buFont typeface="Symbol" panose="05050102010706020507" pitchFamily="18" charset="2"/>
              <a:buChar char=""/>
              <a:tabLst>
                <a:tab pos="457200" algn="l"/>
              </a:tabLst>
            </a:pPr>
            <a:r>
              <a:rPr lang="nb-NO" sz="2000" dirty="0">
                <a:effectLst/>
                <a:latin typeface="Open Sans" panose="020B0606030504020204" pitchFamily="34" charset="0"/>
                <a:ea typeface="Open Sans" panose="020B0606030504020204" pitchFamily="34" charset="0"/>
                <a:cs typeface="Open Sans" panose="020B0606030504020204" pitchFamily="34" charset="0"/>
              </a:rPr>
              <a:t>Forhistorien – kristningskongene – konsekvensene </a:t>
            </a:r>
          </a:p>
          <a:p>
            <a:pPr marL="342900" indent="-342900" fontAlgn="base">
              <a:spcBef>
                <a:spcPts val="1800"/>
              </a:spcBef>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 2</a:t>
            </a:r>
            <a:r>
              <a:rPr lang="nb-NO" sz="2400" dirty="0">
                <a:effectLst/>
                <a:latin typeface="Open Sans" panose="020B0606030504020204" pitchFamily="34" charset="0"/>
                <a:ea typeface="Open Sans" panose="020B0606030504020204" pitchFamily="34" charset="0"/>
                <a:cs typeface="Open Sans" panose="020B0606030504020204" pitchFamily="34" charset="0"/>
              </a:rPr>
              <a:t> </a:t>
            </a:r>
          </a:p>
          <a:p>
            <a:pPr marL="800100" lvl="1" indent="-342900" fontAlgn="base">
              <a:buSzPts val="1000"/>
              <a:buFont typeface="Symbol" panose="05050102010706020507" pitchFamily="18" charset="2"/>
              <a:buChar char=""/>
              <a:tabLst>
                <a:tab pos="457200" algn="l"/>
              </a:tabLst>
            </a:pPr>
            <a:r>
              <a:rPr lang="nb-NO" sz="2000" dirty="0">
                <a:effectLst/>
                <a:latin typeface="Open Sans" panose="020B0606030504020204" pitchFamily="34" charset="0"/>
                <a:ea typeface="Open Sans" panose="020B0606030504020204" pitchFamily="34" charset="0"/>
                <a:cs typeface="Open Sans" panose="020B0606030504020204" pitchFamily="34" charset="0"/>
              </a:rPr>
              <a:t>Menneskeverd – moral, og endring av idealer</a:t>
            </a:r>
          </a:p>
          <a:p>
            <a:pPr marL="342900" lvl="0" indent="-342900" fontAlgn="base">
              <a:spcBef>
                <a:spcPts val="1800"/>
              </a:spcBef>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 3:</a:t>
            </a:r>
          </a:p>
          <a:p>
            <a:pPr marL="800100" lvl="1" indent="-342900" fontAlgn="base">
              <a:buSzPts val="1000"/>
              <a:buFont typeface="Symbol" panose="05050102010706020507" pitchFamily="18" charset="2"/>
              <a:buChar char=""/>
              <a:tabLst>
                <a:tab pos="457200" algn="l"/>
              </a:tabLst>
            </a:pPr>
            <a:r>
              <a:rPr lang="nb-NO" sz="2000" dirty="0">
                <a:latin typeface="Open Sans" panose="020B0606030504020204" pitchFamily="34" charset="0"/>
                <a:ea typeface="Open Sans" panose="020B0606030504020204" pitchFamily="34" charset="0"/>
                <a:cs typeface="Open Sans" panose="020B0606030504020204" pitchFamily="34" charset="0"/>
              </a:rPr>
              <a:t>Rettssystem – demokrati: Hvorfor er Norge et av verdens beste land å bo i? </a:t>
            </a:r>
          </a:p>
          <a:p>
            <a:pPr lvl="1"/>
            <a:endParaRPr lang="nb-NO" sz="2800" dirty="0"/>
          </a:p>
        </p:txBody>
      </p:sp>
      <p:sp>
        <p:nvSpPr>
          <p:cNvPr id="4" name="Plassholder for lysbildenummer 3">
            <a:extLst>
              <a:ext uri="{FF2B5EF4-FFF2-40B4-BE49-F238E27FC236}">
                <a16:creationId xmlns:a16="http://schemas.microsoft.com/office/drawing/2014/main" id="{257817F7-DE93-8B52-5818-02E619945F08}"/>
              </a:ext>
            </a:extLst>
          </p:cNvPr>
          <p:cNvSpPr>
            <a:spLocks noGrp="1"/>
          </p:cNvSpPr>
          <p:nvPr>
            <p:ph type="sldNum" sz="quarter" idx="4"/>
          </p:nvPr>
        </p:nvSpPr>
        <p:spPr/>
        <p:txBody>
          <a:bodyPr/>
          <a:lstStyle/>
          <a:p>
            <a:fld id="{DE10C4F6-5574-4C43-A2B1-1332938AA082}" type="slidenum">
              <a:rPr lang="nb-NO" smtClean="0"/>
              <a:pPr/>
              <a:t>10</a:t>
            </a:fld>
            <a:endParaRPr lang="nb-NO" dirty="0"/>
          </a:p>
        </p:txBody>
      </p:sp>
      <p:sp>
        <p:nvSpPr>
          <p:cNvPr id="5" name="TekstSylinder 4">
            <a:extLst>
              <a:ext uri="{FF2B5EF4-FFF2-40B4-BE49-F238E27FC236}">
                <a16:creationId xmlns:a16="http://schemas.microsoft.com/office/drawing/2014/main" id="{55B9FAF8-976A-42AB-8974-ADF8F30F1541}"/>
              </a:ext>
            </a:extLst>
          </p:cNvPr>
          <p:cNvSpPr txBox="1"/>
          <p:nvPr/>
        </p:nvSpPr>
        <p:spPr>
          <a:xfrm>
            <a:off x="908572" y="4506970"/>
            <a:ext cx="10042457" cy="2000548"/>
          </a:xfrm>
          <a:prstGeom prst="rect">
            <a:avLst/>
          </a:prstGeom>
          <a:solidFill>
            <a:srgbClr val="0ABFB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nb-NO" sz="2400" b="1" dirty="0">
                <a:solidFill>
                  <a:schemeClr val="bg2"/>
                </a:solidFill>
                <a:effectLst>
                  <a:outerShdw blurRad="38100" dist="38100" dir="2700000" algn="tl">
                    <a:srgbClr val="000000">
                      <a:alpha val="43137"/>
                    </a:srgbClr>
                  </a:outerShdw>
                </a:effectLst>
              </a:rPr>
              <a:t>Forklaring til </a:t>
            </a:r>
            <a:r>
              <a:rPr lang="nb-NO" sz="2400" b="1" dirty="0" err="1">
                <a:solidFill>
                  <a:schemeClr val="bg2"/>
                </a:solidFill>
                <a:effectLst>
                  <a:outerShdw blurRad="38100" dist="38100" dir="2700000" algn="tl">
                    <a:srgbClr val="000000">
                      <a:alpha val="43137"/>
                    </a:srgbClr>
                  </a:outerShdw>
                </a:effectLst>
              </a:rPr>
              <a:t>powerpoint</a:t>
            </a:r>
            <a:r>
              <a:rPr lang="nb-NO" sz="2400" b="1" dirty="0">
                <a:solidFill>
                  <a:schemeClr val="bg2"/>
                </a:solidFill>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Velg sidene du vil vise, </a:t>
            </a:r>
            <a:r>
              <a:rPr lang="nb-NO" sz="2000" b="1" dirty="0">
                <a:solidFill>
                  <a:schemeClr val="bg2"/>
                </a:solidFill>
                <a:effectLst>
                  <a:outerShdw blurRad="38100" dist="38100" dir="2700000" algn="tl">
                    <a:srgbClr val="000000">
                      <a:alpha val="43137"/>
                    </a:srgbClr>
                  </a:outerShdw>
                </a:effectLst>
              </a:rPr>
              <a:t>enten</a:t>
            </a:r>
            <a:r>
              <a:rPr lang="nb-NO" sz="2000" dirty="0">
                <a:solidFill>
                  <a:schemeClr val="bg2"/>
                </a:solidFill>
                <a:effectLst>
                  <a:outerShdw blurRad="38100" dist="38100" dir="2700000" algn="tl">
                    <a:srgbClr val="000000">
                      <a:alpha val="43137"/>
                    </a:srgbClr>
                  </a:outerShdw>
                </a:effectLst>
              </a:rPr>
              <a:t> </a:t>
            </a:r>
            <a:r>
              <a:rPr lang="nb-NO" sz="2000" u="sng" dirty="0">
                <a:solidFill>
                  <a:schemeClr val="bg2"/>
                </a:solidFill>
                <a:effectLst>
                  <a:outerShdw blurRad="38100" dist="38100" dir="2700000" algn="tl">
                    <a:srgbClr val="000000">
                      <a:alpha val="43137"/>
                    </a:srgbClr>
                  </a:outerShdw>
                </a:effectLst>
              </a:rPr>
              <a:t>alle</a:t>
            </a:r>
            <a:r>
              <a:rPr lang="nb-NO" sz="2000" dirty="0">
                <a:solidFill>
                  <a:schemeClr val="bg2"/>
                </a:solidFill>
                <a:effectLst>
                  <a:outerShdw blurRad="38100" dist="38100" dir="2700000" algn="tl">
                    <a:srgbClr val="000000">
                      <a:alpha val="43137"/>
                    </a:srgbClr>
                  </a:outerShdw>
                </a:effectLst>
              </a:rPr>
              <a:t> </a:t>
            </a:r>
            <a:r>
              <a:rPr lang="nb-NO" sz="2000" b="1" dirty="0">
                <a:solidFill>
                  <a:schemeClr val="bg2"/>
                </a:solidFill>
                <a:effectLst>
                  <a:outerShdw blurRad="38100" dist="38100" dir="2700000" algn="tl">
                    <a:srgbClr val="000000">
                      <a:alpha val="43137"/>
                    </a:srgbClr>
                  </a:outerShdw>
                </a:effectLst>
              </a:rPr>
              <a:t>eller</a:t>
            </a:r>
            <a:r>
              <a:rPr lang="nb-NO" sz="2000" dirty="0">
                <a:solidFill>
                  <a:schemeClr val="bg2"/>
                </a:solidFill>
                <a:effectLst>
                  <a:outerShdw blurRad="38100" dist="38100" dir="2700000" algn="tl">
                    <a:srgbClr val="000000">
                      <a:alpha val="43137"/>
                    </a:srgbClr>
                  </a:outerShdw>
                </a:effectLst>
              </a:rPr>
              <a:t> </a:t>
            </a:r>
            <a:r>
              <a:rPr lang="nb-NO" sz="2000" u="sng" dirty="0">
                <a:solidFill>
                  <a:schemeClr val="bg2"/>
                </a:solidFill>
                <a:effectLst>
                  <a:outerShdw blurRad="38100" dist="38100" dir="2700000" algn="tl">
                    <a:srgbClr val="000000">
                      <a:alpha val="43137"/>
                    </a:srgbClr>
                  </a:outerShdw>
                </a:effectLst>
              </a:rPr>
              <a:t>bare fra den delen dere ser på</a:t>
            </a:r>
            <a:r>
              <a:rPr lang="nb-NO" sz="2000" dirty="0">
                <a:solidFill>
                  <a:schemeClr val="bg2"/>
                </a:solidFill>
                <a:effectLst>
                  <a:outerShdw blurRad="38100" dist="38100" dir="2700000" algn="tl">
                    <a:srgbClr val="000000">
                      <a:alpha val="43137"/>
                    </a:srgbClr>
                  </a:outerShdw>
                </a:effectLst>
              </a:rPr>
              <a:t> denne gangen</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To måter</a:t>
            </a:r>
          </a:p>
          <a:p>
            <a:pPr marL="742950" lvl="1"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Vise alle sidene man har valgt – og deretter ha samtalen (flytte spørsmål til sist)</a:t>
            </a:r>
          </a:p>
          <a:p>
            <a:pPr marL="742950" lvl="1"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Gå gjennom og stanse underveis når det kommer spørsmål</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Noen sider er til samtalespørsmål underveis – kan flyttes til sist og endres til færre spørsmål </a:t>
            </a:r>
          </a:p>
        </p:txBody>
      </p:sp>
    </p:spTree>
    <p:extLst>
      <p:ext uri="{BB962C8B-B14F-4D97-AF65-F5344CB8AC3E}">
        <p14:creationId xmlns:p14="http://schemas.microsoft.com/office/powerpoint/2010/main" val="276101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64AEB568-696B-1472-9A90-D8CDD86DA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283028" y="912"/>
            <a:ext cx="10363200" cy="1555750"/>
          </a:xfrm>
        </p:spPr>
        <p:txBody>
          <a:bodyPr/>
          <a:lstStyle/>
          <a:p>
            <a:r>
              <a:rPr lang="nb-NO" sz="4800" dirty="0">
                <a:solidFill>
                  <a:schemeClr val="bg1"/>
                </a:solidFill>
                <a:effectLst>
                  <a:outerShdw blurRad="38100" dist="38100" dir="2700000" algn="tl">
                    <a:srgbClr val="000000">
                      <a:alpha val="43137"/>
                    </a:srgbClr>
                  </a:outerShdw>
                </a:effectLst>
              </a:rPr>
              <a:t>Episode 1</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1306288" y="1127131"/>
            <a:ext cx="8621486" cy="2558143"/>
          </a:xfrm>
        </p:spPr>
        <p:txBody>
          <a:bodyPr/>
          <a:lstStyle/>
          <a:p>
            <a:r>
              <a:rPr lang="nb-NO" sz="4000" dirty="0">
                <a:solidFill>
                  <a:schemeClr val="bg1"/>
                </a:solidFill>
                <a:effectLst>
                  <a:outerShdw blurRad="38100" dist="38100" dir="2700000" algn="tl">
                    <a:srgbClr val="000000">
                      <a:alpha val="43137"/>
                    </a:srgbClr>
                  </a:outerShdw>
                </a:effectLst>
              </a:rPr>
              <a:t>Forhistorien</a:t>
            </a:r>
          </a:p>
          <a:p>
            <a:r>
              <a:rPr lang="nb-NO" sz="3600" dirty="0">
                <a:solidFill>
                  <a:schemeClr val="bg1"/>
                </a:solidFill>
                <a:effectLst>
                  <a:outerShdw blurRad="38100" dist="38100" dir="2700000" algn="tl">
                    <a:srgbClr val="000000">
                      <a:alpha val="43137"/>
                    </a:srgbClr>
                  </a:outerShdw>
                </a:effectLst>
              </a:rPr>
              <a:t>- Kristningen og konsekvensene</a:t>
            </a:r>
            <a:endParaRPr lang="nb-NO" sz="4000" dirty="0">
              <a:solidFill>
                <a:schemeClr val="bg1"/>
              </a:solidFill>
              <a:effectLst>
                <a:outerShdw blurRad="38100" dist="38100" dir="2700000" algn="tl">
                  <a:srgbClr val="000000">
                    <a:alpha val="43137"/>
                  </a:srgbClr>
                </a:outerShdw>
              </a:effectLst>
            </a:endParaRP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11</a:t>
            </a:fld>
            <a:endParaRPr lang="nb-NO" dirty="0"/>
          </a:p>
        </p:txBody>
      </p:sp>
    </p:spTree>
    <p:extLst>
      <p:ext uri="{BB962C8B-B14F-4D97-AF65-F5344CB8AC3E}">
        <p14:creationId xmlns:p14="http://schemas.microsoft.com/office/powerpoint/2010/main" val="3207417115"/>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B4E7918-E21C-C551-79BE-8EE72C19A4C9}"/>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8" name="Bilde 7">
            <a:extLst>
              <a:ext uri="{FF2B5EF4-FFF2-40B4-BE49-F238E27FC236}">
                <a16:creationId xmlns:a16="http://schemas.microsoft.com/office/drawing/2014/main" id="{AD37D5E6-3A72-0850-E27E-E1090C65E89B}"/>
              </a:ext>
            </a:extLst>
          </p:cNvPr>
          <p:cNvPicPr>
            <a:picLocks noChangeAspect="1"/>
          </p:cNvPicPr>
          <p:nvPr/>
        </p:nvPicPr>
        <p:blipFill>
          <a:blip r:embed="rId2"/>
          <a:stretch>
            <a:fillRect/>
          </a:stretch>
        </p:blipFill>
        <p:spPr>
          <a:xfrm>
            <a:off x="5369622" y="2480"/>
            <a:ext cx="4746082" cy="4075554"/>
          </a:xfrm>
          <a:prstGeom prst="rect">
            <a:avLst/>
          </a:prstGeom>
        </p:spPr>
      </p:pic>
      <p:pic>
        <p:nvPicPr>
          <p:cNvPr id="6" name="Picture 2">
            <a:extLst>
              <a:ext uri="{FF2B5EF4-FFF2-40B4-BE49-F238E27FC236}">
                <a16:creationId xmlns:a16="http://schemas.microsoft.com/office/drawing/2014/main" id="{60A9F646-2C69-08FD-164E-13502BE2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390" y="0"/>
            <a:ext cx="2770611" cy="4078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men-Thor reiser tilbake i tid for å gjenoppdage «Kristenretten»">
            <a:extLst>
              <a:ext uri="{FF2B5EF4-FFF2-40B4-BE49-F238E27FC236}">
                <a16:creationId xmlns:a16="http://schemas.microsoft.com/office/drawing/2014/main" id="{31FB2EDF-46B5-293B-4AEE-1A8F699B3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6117055" cy="407803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838200" y="365125"/>
            <a:ext cx="11353800" cy="1325563"/>
          </a:xfrm>
        </p:spPr>
        <p:txBody>
          <a:bodyPr/>
          <a:lstStyle/>
          <a:p>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1- forhistorien og kristningskongene</a:t>
            </a:r>
            <a:br>
              <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endParaRPr lang="nb-NO"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87833" y="1601001"/>
            <a:ext cx="11353800" cy="5616229"/>
          </a:xfrm>
        </p:spPr>
        <p:txBody>
          <a:bodyPr/>
          <a:lstStyle/>
          <a:p>
            <a:pPr>
              <a:lnSpc>
                <a:spcPct val="100000"/>
              </a:lnSpc>
              <a:spcBef>
                <a:spcPts val="800"/>
              </a:spcBef>
              <a:buClr>
                <a:schemeClr val="bg1"/>
              </a:buClr>
              <a:buFont typeface="Wingdings" panose="05000000000000000000" pitchFamily="2" charset="2"/>
              <a:buChar char="§"/>
            </a:pPr>
            <a:r>
              <a:rPr lang="nb-NO" sz="20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Hvilke konsekvenser fikk kristenretten for utviklingen av Norge? </a:t>
            </a:r>
            <a:r>
              <a:rPr lang="nb-NO" sz="2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Som viking kommer Thor Haavik roende inn til Moster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Kristendommens vei til landet</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 er omsluttet av kristendom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Fra vikingtid til moderne demokrati</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Vikingskip, kors, riksvåpenet, “den kristne kulturarven…”, kirkeklokker, kongen i Nidarosdomen, </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Stortinget, tinghus, NAV- skilt osv. Ting vi forbinder med demokratiet og velferdssamfunnet Norge</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”Hvordan kom vi hit?” For å få svar på det, må vi reise over 1000 år tilbake i tid"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På Moster leser Thor formålsparagrafen i Kristenretten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og Ole Petter Erlandsen forteller om konsekvenser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egentlig folk hva kristenretten er for noe?” - 5 på gata om kristenretten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Arkeolog Ellen Grav (Kulisteinen), forfatter Simon Herland (statuen av Olav den Hellige) og kirkehistoriker Øystein Ekroll (Nidarosdomen)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Den ortodokse presten Kristian Akselberg forteller om miljøet Olav var en del av i Kiev</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og </a:t>
            </a:r>
            <a:r>
              <a:rPr lang="nb-NO" sz="1800" b="1"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funfacts</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12</a:t>
            </a:fld>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369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fontAlgn="base">
              <a:buSzPts val="1000"/>
              <a:buFont typeface="Wingdings" panose="05000000000000000000" pitchFamily="2" charset="2"/>
              <a:buChar char="Ø"/>
              <a:tabLst>
                <a:tab pos="457200" algn="l"/>
              </a:tabLst>
            </a:pPr>
            <a:r>
              <a:rPr lang="nb-NO" sz="3200" dirty="0"/>
              <a:t>Hvordan skjedde kristningen?</a:t>
            </a:r>
          </a:p>
          <a:p>
            <a:pPr fontAlgn="base">
              <a:buSzPts val="1000"/>
              <a:buFont typeface="Wingdings" panose="05000000000000000000" pitchFamily="2" charset="2"/>
              <a:buChar char="Ø"/>
              <a:tabLst>
                <a:tab pos="457200" algn="l"/>
              </a:tabLst>
            </a:pPr>
            <a:r>
              <a:rPr lang="nb-NO" sz="3200" dirty="0"/>
              <a:t>Hva var bra før kristenretten?</a:t>
            </a:r>
          </a:p>
          <a:p>
            <a:pPr fontAlgn="base">
              <a:buSzPts val="1000"/>
              <a:buFont typeface="Wingdings" panose="05000000000000000000" pitchFamily="2" charset="2"/>
              <a:buChar char="Ø"/>
              <a:tabLst>
                <a:tab pos="457200" algn="l"/>
              </a:tabLst>
            </a:pPr>
            <a:r>
              <a:rPr lang="nb-NO" sz="3200" dirty="0"/>
              <a:t>Hvilke fordeler tror du kristenretten brakte med seg?</a:t>
            </a:r>
          </a:p>
          <a:p>
            <a:pPr fontAlgn="base">
              <a:buSzPts val="1000"/>
              <a:buFont typeface="Wingdings" panose="05000000000000000000" pitchFamily="2" charset="2"/>
              <a:buChar char="Ø"/>
              <a:tabLst>
                <a:tab pos="457200" algn="l"/>
              </a:tabLst>
            </a:pPr>
            <a:r>
              <a:rPr lang="nb-NO" sz="3200" dirty="0"/>
              <a:t>Hva i den bør vi ta vare på i dag?</a:t>
            </a:r>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13</a:t>
            </a:fld>
            <a:endParaRPr lang="nb-NO" altLang="nb-NO"/>
          </a:p>
        </p:txBody>
      </p:sp>
    </p:spTree>
    <p:extLst>
      <p:ext uri="{BB962C8B-B14F-4D97-AF65-F5344CB8AC3E}">
        <p14:creationId xmlns:p14="http://schemas.microsoft.com/office/powerpoint/2010/main" val="1759973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innhold 2">
            <a:extLst>
              <a:ext uri="{FF2B5EF4-FFF2-40B4-BE49-F238E27FC236}">
                <a16:creationId xmlns:a16="http://schemas.microsoft.com/office/drawing/2014/main" id="{2CF33ABA-F52A-4AAF-9925-ED0A6E35088F}"/>
              </a:ext>
            </a:extLst>
          </p:cNvPr>
          <p:cNvSpPr>
            <a:spLocks noGrp="1"/>
          </p:cNvSpPr>
          <p:nvPr>
            <p:ph idx="1"/>
          </p:nvPr>
        </p:nvSpPr>
        <p:spPr>
          <a:xfrm>
            <a:off x="2555417" y="5517700"/>
            <a:ext cx="8127092" cy="1180645"/>
          </a:xfrm>
          <a:solidFill>
            <a:srgbClr val="AE8C2D"/>
          </a:solidFill>
          <a:ln>
            <a:solidFill>
              <a:schemeClr val="accent1"/>
            </a:solidFill>
          </a:ln>
        </p:spPr>
        <p:txBody>
          <a:bodyPr/>
          <a:lstStyle/>
          <a:p>
            <a:pPr marL="0" indent="0">
              <a:buNone/>
              <a:defRPr/>
            </a:pPr>
            <a:r>
              <a:rPr lang="nb-NO" sz="2000" dirty="0">
                <a:solidFill>
                  <a:schemeClr val="bg2"/>
                </a:solidFill>
                <a:effectLst>
                  <a:outerShdw blurRad="38100" dist="38100" dir="2700000" algn="tl">
                    <a:srgbClr val="000000">
                      <a:alpha val="43137"/>
                    </a:srgbClr>
                  </a:outerShdw>
                </a:effectLst>
              </a:rPr>
              <a:t>«Krigere som valgte å vende tilbake til Norge kan ha hatt bak seg en tjeneste som kan ha vart 15-20 år og som trolig også ga dem en stor sum penger, så mye at de kunne leve godt resten av sitt liv»</a:t>
            </a:r>
          </a:p>
          <a:p>
            <a:pPr marL="0" indent="0">
              <a:spcBef>
                <a:spcPts val="0"/>
              </a:spcBef>
              <a:buNone/>
              <a:defRPr/>
            </a:pPr>
            <a:r>
              <a:rPr lang="nb-NO" sz="2000" dirty="0">
                <a:solidFill>
                  <a:schemeClr val="bg2"/>
                </a:solidFill>
                <a:effectLst>
                  <a:outerShdw blurRad="38100" dist="38100" dir="2700000" algn="tl">
                    <a:srgbClr val="000000">
                      <a:alpha val="43137"/>
                    </a:srgbClr>
                  </a:outerShdw>
                </a:effectLst>
              </a:rPr>
              <a:t>	- </a:t>
            </a:r>
            <a:r>
              <a:rPr lang="nn-NO" dirty="0">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Førsteamanuensis Laszlo </a:t>
            </a:r>
            <a:r>
              <a:rPr lang="nn-NO" dirty="0" err="1">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Berczelli</a:t>
            </a:r>
            <a:r>
              <a:rPr lang="nn-NO" dirty="0">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 ved Kulturhistorisk Museum</a:t>
            </a:r>
            <a:endParaRPr lang="nb-NO" sz="2000" dirty="0">
              <a:solidFill>
                <a:schemeClr val="bg2"/>
              </a:solidFill>
              <a:effectLst>
                <a:outerShdw blurRad="38100" dist="38100" dir="2700000" algn="tl">
                  <a:srgbClr val="000000">
                    <a:alpha val="43137"/>
                  </a:srgbClr>
                </a:outerShdw>
              </a:effectLst>
            </a:endParaRPr>
          </a:p>
        </p:txBody>
      </p:sp>
      <p:grpSp>
        <p:nvGrpSpPr>
          <p:cNvPr id="13316" name="Gruppe 9">
            <a:extLst>
              <a:ext uri="{FF2B5EF4-FFF2-40B4-BE49-F238E27FC236}">
                <a16:creationId xmlns:a16="http://schemas.microsoft.com/office/drawing/2014/main" id="{B16D3BC4-8448-49BA-AFCC-13B6B7CC4988}"/>
              </a:ext>
            </a:extLst>
          </p:cNvPr>
          <p:cNvGrpSpPr>
            <a:grpSpLocks/>
          </p:cNvGrpSpPr>
          <p:nvPr/>
        </p:nvGrpSpPr>
        <p:grpSpPr bwMode="auto">
          <a:xfrm rot="21031627">
            <a:off x="935951" y="-455613"/>
            <a:ext cx="7519987" cy="5553076"/>
            <a:chOff x="15661" y="2145"/>
            <a:chExt cx="7372272" cy="5443079"/>
          </a:xfrm>
        </p:grpSpPr>
        <p:pic>
          <p:nvPicPr>
            <p:cNvPr id="13317" name="Bilde 3">
              <a:extLst>
                <a:ext uri="{FF2B5EF4-FFF2-40B4-BE49-F238E27FC236}">
                  <a16:creationId xmlns:a16="http://schemas.microsoft.com/office/drawing/2014/main" id="{8D100EBC-60C8-4EDB-B1E2-C7C6950D9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1" y="2145"/>
              <a:ext cx="7372272" cy="544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Bilde 8">
              <a:extLst>
                <a:ext uri="{FF2B5EF4-FFF2-40B4-BE49-F238E27FC236}">
                  <a16:creationId xmlns:a16="http://schemas.microsoft.com/office/drawing/2014/main" id="{3F3CE875-0C9D-4DAA-9E1E-008FDDC41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168" y="2424935"/>
              <a:ext cx="2247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8" name="Kobling: buet 80">
            <a:extLst>
              <a:ext uri="{FF2B5EF4-FFF2-40B4-BE49-F238E27FC236}">
                <a16:creationId xmlns:a16="http://schemas.microsoft.com/office/drawing/2014/main" id="{24F82314-8BC9-4586-996F-DCF9A66351A6}"/>
              </a:ext>
            </a:extLst>
          </p:cNvPr>
          <p:cNvCxnSpPr>
            <a:cxnSpLocks/>
            <a:endCxn id="14392" idx="3"/>
          </p:cNvCxnSpPr>
          <p:nvPr/>
        </p:nvCxnSpPr>
        <p:spPr bwMode="auto">
          <a:xfrm flipV="1">
            <a:off x="5611997" y="2486495"/>
            <a:ext cx="2258864" cy="940886"/>
          </a:xfrm>
          <a:prstGeom prst="curvedConnector3">
            <a:avLst>
              <a:gd name="adj1" fmla="val 50000"/>
            </a:avLst>
          </a:prstGeom>
          <a:noFill/>
          <a:ln w="7620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14339" name="Kobling: buet 88">
            <a:extLst>
              <a:ext uri="{FF2B5EF4-FFF2-40B4-BE49-F238E27FC236}">
                <a16:creationId xmlns:a16="http://schemas.microsoft.com/office/drawing/2014/main" id="{3C3EBA33-010A-4F10-9D2D-3F5B4E9636EB}"/>
              </a:ext>
            </a:extLst>
          </p:cNvPr>
          <p:cNvCxnSpPr>
            <a:cxnSpLocks/>
          </p:cNvCxnSpPr>
          <p:nvPr/>
        </p:nvCxnSpPr>
        <p:spPr bwMode="auto">
          <a:xfrm flipV="1">
            <a:off x="4746809" y="3170205"/>
            <a:ext cx="3179762" cy="1144588"/>
          </a:xfrm>
          <a:prstGeom prst="curvedConnector3">
            <a:avLst>
              <a:gd name="adj1" fmla="val 50000"/>
            </a:avLst>
          </a:prstGeom>
          <a:noFill/>
          <a:ln w="76200" algn="ctr">
            <a:solidFill>
              <a:srgbClr val="D13329"/>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6" name="Håndskrift 5">
                <a:extLst>
                  <a:ext uri="{FF2B5EF4-FFF2-40B4-BE49-F238E27FC236}">
                    <a16:creationId xmlns:a16="http://schemas.microsoft.com/office/drawing/2014/main" id="{F598AFC7-B850-4606-B51F-3A2C0A3053A5}"/>
                  </a:ext>
                </a:extLst>
              </p14:cNvPr>
              <p14:cNvContentPartPr/>
              <p14:nvPr/>
            </p14:nvContentPartPr>
            <p14:xfrm>
              <a:off x="7123395" y="3572270"/>
              <a:ext cx="360" cy="360"/>
            </p14:xfrm>
          </p:contentPart>
        </mc:Choice>
        <mc:Fallback xmlns="">
          <p:pic>
            <p:nvPicPr>
              <p:cNvPr id="6" name="Håndskrift 5">
                <a:extLst>
                  <a:ext uri="{FF2B5EF4-FFF2-40B4-BE49-F238E27FC236}">
                    <a16:creationId xmlns:a16="http://schemas.microsoft.com/office/drawing/2014/main" id="{F598AFC7-B850-4606-B51F-3A2C0A3053A5}"/>
                  </a:ext>
                </a:extLst>
              </p:cNvPr>
              <p:cNvPicPr/>
              <p:nvPr/>
            </p:nvPicPr>
            <p:blipFill>
              <a:blip r:embed="rId4"/>
              <a:stretch>
                <a:fillRect/>
              </a:stretch>
            </p:blipFill>
            <p:spPr>
              <a:xfrm>
                <a:off x="7114395" y="3563270"/>
                <a:ext cx="18000" cy="18000"/>
              </a:xfrm>
              <a:prstGeom prst="rect">
                <a:avLst/>
              </a:prstGeom>
            </p:spPr>
          </p:pic>
        </mc:Fallback>
      </mc:AlternateContent>
      <p:grpSp>
        <p:nvGrpSpPr>
          <p:cNvPr id="14341" name="Gruppe 13">
            <a:extLst>
              <a:ext uri="{FF2B5EF4-FFF2-40B4-BE49-F238E27FC236}">
                <a16:creationId xmlns:a16="http://schemas.microsoft.com/office/drawing/2014/main" id="{69CDD77D-667E-4AD1-AF67-E682386C1939}"/>
              </a:ext>
            </a:extLst>
          </p:cNvPr>
          <p:cNvGrpSpPr>
            <a:grpSpLocks/>
          </p:cNvGrpSpPr>
          <p:nvPr/>
        </p:nvGrpSpPr>
        <p:grpSpPr bwMode="auto">
          <a:xfrm>
            <a:off x="8856846" y="1974819"/>
            <a:ext cx="0" cy="1587"/>
            <a:chOff x="9375496" y="1868980"/>
            <a:chExt cx="360" cy="360"/>
          </a:xfrm>
        </p:grpSpPr>
        <mc:AlternateContent xmlns:mc="http://schemas.openxmlformats.org/markup-compatibility/2006" xmlns:p14="http://schemas.microsoft.com/office/powerpoint/2010/main">
          <mc:Choice Requires="p14">
            <p:contentPart p14:bwMode="auto" r:id="rId5">
              <p14:nvContentPartPr>
                <p14:cNvPr id="12" name="Håndskrift 11">
                  <a:extLst>
                    <a:ext uri="{FF2B5EF4-FFF2-40B4-BE49-F238E27FC236}">
                      <a16:creationId xmlns:a16="http://schemas.microsoft.com/office/drawing/2014/main" id="{3A236649-93E4-4BC4-95EA-D8D9E6D2AEC2}"/>
                    </a:ext>
                  </a:extLst>
                </p14:cNvPr>
                <p14:cNvContentPartPr/>
                <p14:nvPr/>
              </p14:nvContentPartPr>
              <p14:xfrm>
                <a:off x="9375496" y="1868980"/>
                <a:ext cx="360" cy="360"/>
              </p14:xfrm>
            </p:contentPart>
          </mc:Choice>
          <mc:Fallback xmlns="">
            <p:pic>
              <p:nvPicPr>
                <p:cNvPr id="12" name="Håndskrift 11">
                  <a:extLst>
                    <a:ext uri="{FF2B5EF4-FFF2-40B4-BE49-F238E27FC236}">
                      <a16:creationId xmlns:a16="http://schemas.microsoft.com/office/drawing/2014/main" id="{3A236649-93E4-4BC4-95EA-D8D9E6D2AEC2}"/>
                    </a:ext>
                  </a:extLst>
                </p:cNvPr>
                <p:cNvPicPr/>
                <p:nvPr/>
              </p:nvPicPr>
              <p:blipFill>
                <a:blip r:embed="rId6"/>
                <a:stretch>
                  <a:fillRect/>
                </a:stretch>
              </p:blipFill>
              <p:spPr>
                <a:xfrm>
                  <a:off x="9366496" y="1859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Håndskrift 12">
                  <a:extLst>
                    <a:ext uri="{FF2B5EF4-FFF2-40B4-BE49-F238E27FC236}">
                      <a16:creationId xmlns:a16="http://schemas.microsoft.com/office/drawing/2014/main" id="{114CF7C0-030B-4037-BC08-46487696E85E}"/>
                    </a:ext>
                  </a:extLst>
                </p14:cNvPr>
                <p14:cNvContentPartPr/>
                <p14:nvPr/>
              </p14:nvContentPartPr>
              <p14:xfrm>
                <a:off x="9375496" y="1868980"/>
                <a:ext cx="360" cy="360"/>
              </p14:xfrm>
            </p:contentPart>
          </mc:Choice>
          <mc:Fallback xmlns="">
            <p:pic>
              <p:nvPicPr>
                <p:cNvPr id="13" name="Håndskrift 12">
                  <a:extLst>
                    <a:ext uri="{FF2B5EF4-FFF2-40B4-BE49-F238E27FC236}">
                      <a16:creationId xmlns:a16="http://schemas.microsoft.com/office/drawing/2014/main" id="{114CF7C0-030B-4037-BC08-46487696E85E}"/>
                    </a:ext>
                  </a:extLst>
                </p:cNvPr>
                <p:cNvPicPr/>
                <p:nvPr/>
              </p:nvPicPr>
              <p:blipFill>
                <a:blip r:embed="rId6"/>
                <a:stretch>
                  <a:fillRect/>
                </a:stretch>
              </p:blipFill>
              <p:spPr>
                <a:xfrm>
                  <a:off x="9366496" y="1859980"/>
                  <a:ext cx="18000" cy="18000"/>
                </a:xfrm>
                <a:prstGeom prst="rect">
                  <a:avLst/>
                </a:prstGeom>
              </p:spPr>
            </p:pic>
          </mc:Fallback>
        </mc:AlternateContent>
      </p:grpSp>
      <p:sp>
        <p:nvSpPr>
          <p:cNvPr id="14342" name="Rettvinklet trekant 21">
            <a:extLst>
              <a:ext uri="{FF2B5EF4-FFF2-40B4-BE49-F238E27FC236}">
                <a16:creationId xmlns:a16="http://schemas.microsoft.com/office/drawing/2014/main" id="{0DF0F46F-F9BE-4CCF-9612-C33168D86567}"/>
              </a:ext>
            </a:extLst>
          </p:cNvPr>
          <p:cNvSpPr>
            <a:spLocks noChangeArrowheads="1"/>
          </p:cNvSpPr>
          <p:nvPr/>
        </p:nvSpPr>
        <p:spPr bwMode="auto">
          <a:xfrm rot="5400000">
            <a:off x="5357203" y="4220337"/>
            <a:ext cx="5141913" cy="114300"/>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cxnSp>
        <p:nvCxnSpPr>
          <p:cNvPr id="14343" name="Rett linje 25">
            <a:extLst>
              <a:ext uri="{FF2B5EF4-FFF2-40B4-BE49-F238E27FC236}">
                <a16:creationId xmlns:a16="http://schemas.microsoft.com/office/drawing/2014/main" id="{D6E54657-37A6-463E-859B-B5FB44BCD5FA}"/>
              </a:ext>
            </a:extLst>
          </p:cNvPr>
          <p:cNvCxnSpPr>
            <a:cxnSpLocks/>
          </p:cNvCxnSpPr>
          <p:nvPr/>
        </p:nvCxnSpPr>
        <p:spPr bwMode="auto">
          <a:xfrm>
            <a:off x="1176554" y="727044"/>
            <a:ext cx="0" cy="59769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4" name="Rett linje 27">
            <a:extLst>
              <a:ext uri="{FF2B5EF4-FFF2-40B4-BE49-F238E27FC236}">
                <a16:creationId xmlns:a16="http://schemas.microsoft.com/office/drawing/2014/main" id="{1C817ED9-E6A7-4A68-961D-40E5E28FB77F}"/>
              </a:ext>
            </a:extLst>
          </p:cNvPr>
          <p:cNvCxnSpPr>
            <a:cxnSpLocks/>
          </p:cNvCxnSpPr>
          <p:nvPr/>
        </p:nvCxnSpPr>
        <p:spPr bwMode="auto">
          <a:xfrm>
            <a:off x="1024154" y="6159863"/>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5" name="Rett linje 30">
            <a:extLst>
              <a:ext uri="{FF2B5EF4-FFF2-40B4-BE49-F238E27FC236}">
                <a16:creationId xmlns:a16="http://schemas.microsoft.com/office/drawing/2014/main" id="{AA9EA17F-0790-4374-83BC-08BBCD6D12A9}"/>
              </a:ext>
            </a:extLst>
          </p:cNvPr>
          <p:cNvCxnSpPr>
            <a:cxnSpLocks/>
          </p:cNvCxnSpPr>
          <p:nvPr/>
        </p:nvCxnSpPr>
        <p:spPr bwMode="auto">
          <a:xfrm>
            <a:off x="1032092" y="5404842"/>
            <a:ext cx="29686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6" name="Rett linje 31">
            <a:extLst>
              <a:ext uri="{FF2B5EF4-FFF2-40B4-BE49-F238E27FC236}">
                <a16:creationId xmlns:a16="http://schemas.microsoft.com/office/drawing/2014/main" id="{9DAA1547-9F13-4582-8FEE-515DE2B30579}"/>
              </a:ext>
            </a:extLst>
          </p:cNvPr>
          <p:cNvCxnSpPr>
            <a:cxnSpLocks/>
          </p:cNvCxnSpPr>
          <p:nvPr/>
        </p:nvCxnSpPr>
        <p:spPr bwMode="auto">
          <a:xfrm>
            <a:off x="1027329" y="4687110"/>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7" name="Rett linje 32">
            <a:extLst>
              <a:ext uri="{FF2B5EF4-FFF2-40B4-BE49-F238E27FC236}">
                <a16:creationId xmlns:a16="http://schemas.microsoft.com/office/drawing/2014/main" id="{35FAF996-B3AC-42CB-810D-6F4222DC37E8}"/>
              </a:ext>
            </a:extLst>
          </p:cNvPr>
          <p:cNvCxnSpPr>
            <a:cxnSpLocks/>
          </p:cNvCxnSpPr>
          <p:nvPr/>
        </p:nvCxnSpPr>
        <p:spPr bwMode="auto">
          <a:xfrm>
            <a:off x="1022567" y="3926847"/>
            <a:ext cx="2952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8" name="Rett linje 33">
            <a:extLst>
              <a:ext uri="{FF2B5EF4-FFF2-40B4-BE49-F238E27FC236}">
                <a16:creationId xmlns:a16="http://schemas.microsoft.com/office/drawing/2014/main" id="{7C85A9C5-57B6-44BB-846D-83861B004EC0}"/>
              </a:ext>
            </a:extLst>
          </p:cNvPr>
          <p:cNvCxnSpPr>
            <a:cxnSpLocks/>
          </p:cNvCxnSpPr>
          <p:nvPr/>
        </p:nvCxnSpPr>
        <p:spPr bwMode="auto">
          <a:xfrm>
            <a:off x="1030505" y="3166583"/>
            <a:ext cx="2952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9" name="Rett linje 34">
            <a:extLst>
              <a:ext uri="{FF2B5EF4-FFF2-40B4-BE49-F238E27FC236}">
                <a16:creationId xmlns:a16="http://schemas.microsoft.com/office/drawing/2014/main" id="{A2140879-C6D7-4DFB-AD84-09DC1C7B3E78}"/>
              </a:ext>
            </a:extLst>
          </p:cNvPr>
          <p:cNvCxnSpPr>
            <a:cxnSpLocks/>
          </p:cNvCxnSpPr>
          <p:nvPr/>
        </p:nvCxnSpPr>
        <p:spPr bwMode="auto">
          <a:xfrm>
            <a:off x="1024154" y="2406320"/>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50" name="Rett linje 35">
            <a:extLst>
              <a:ext uri="{FF2B5EF4-FFF2-40B4-BE49-F238E27FC236}">
                <a16:creationId xmlns:a16="http://schemas.microsoft.com/office/drawing/2014/main" id="{D3B1F0D4-CAF5-4AB9-8634-8F85F2EF0EB6}"/>
              </a:ext>
            </a:extLst>
          </p:cNvPr>
          <p:cNvCxnSpPr>
            <a:cxnSpLocks/>
          </p:cNvCxnSpPr>
          <p:nvPr/>
        </p:nvCxnSpPr>
        <p:spPr bwMode="auto">
          <a:xfrm>
            <a:off x="1019392" y="1646056"/>
            <a:ext cx="29686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51" name="Rett linje 36">
            <a:extLst>
              <a:ext uri="{FF2B5EF4-FFF2-40B4-BE49-F238E27FC236}">
                <a16:creationId xmlns:a16="http://schemas.microsoft.com/office/drawing/2014/main" id="{0462F710-CF73-420B-8198-549B7090BE16}"/>
              </a:ext>
            </a:extLst>
          </p:cNvPr>
          <p:cNvCxnSpPr>
            <a:cxnSpLocks/>
          </p:cNvCxnSpPr>
          <p:nvPr/>
        </p:nvCxnSpPr>
        <p:spPr bwMode="auto">
          <a:xfrm>
            <a:off x="1027329" y="885793"/>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4352" name="TekstSylinder 37">
            <a:extLst>
              <a:ext uri="{FF2B5EF4-FFF2-40B4-BE49-F238E27FC236}">
                <a16:creationId xmlns:a16="http://schemas.microsoft.com/office/drawing/2014/main" id="{334DAAFB-F834-445A-8A01-962FE34A3701}"/>
              </a:ext>
            </a:extLst>
          </p:cNvPr>
          <p:cNvSpPr txBox="1">
            <a:spLocks noChangeArrowheads="1"/>
          </p:cNvSpPr>
          <p:nvPr/>
        </p:nvSpPr>
        <p:spPr bwMode="auto">
          <a:xfrm>
            <a:off x="491879" y="5936837"/>
            <a:ext cx="520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400</a:t>
            </a:r>
          </a:p>
        </p:txBody>
      </p:sp>
      <p:sp>
        <p:nvSpPr>
          <p:cNvPr id="14353" name="TekstSylinder 38">
            <a:extLst>
              <a:ext uri="{FF2B5EF4-FFF2-40B4-BE49-F238E27FC236}">
                <a16:creationId xmlns:a16="http://schemas.microsoft.com/office/drawing/2014/main" id="{D5B4F0AD-00F4-4C25-A57F-AD2B500C3508}"/>
              </a:ext>
            </a:extLst>
          </p:cNvPr>
          <p:cNvSpPr txBox="1">
            <a:spLocks noChangeArrowheads="1"/>
          </p:cNvSpPr>
          <p:nvPr/>
        </p:nvSpPr>
        <p:spPr bwMode="auto">
          <a:xfrm>
            <a:off x="491879" y="5194514"/>
            <a:ext cx="52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500</a:t>
            </a:r>
          </a:p>
        </p:txBody>
      </p:sp>
      <p:sp>
        <p:nvSpPr>
          <p:cNvPr id="14354" name="TekstSylinder 39">
            <a:extLst>
              <a:ext uri="{FF2B5EF4-FFF2-40B4-BE49-F238E27FC236}">
                <a16:creationId xmlns:a16="http://schemas.microsoft.com/office/drawing/2014/main" id="{85F2BB33-407E-450E-9E0E-25546FE0C10E}"/>
              </a:ext>
            </a:extLst>
          </p:cNvPr>
          <p:cNvSpPr txBox="1">
            <a:spLocks noChangeArrowheads="1"/>
          </p:cNvSpPr>
          <p:nvPr/>
        </p:nvSpPr>
        <p:spPr bwMode="auto">
          <a:xfrm>
            <a:off x="491085" y="4489484"/>
            <a:ext cx="522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600</a:t>
            </a:r>
          </a:p>
        </p:txBody>
      </p:sp>
      <p:sp>
        <p:nvSpPr>
          <p:cNvPr id="14355" name="TekstSylinder 40">
            <a:extLst>
              <a:ext uri="{FF2B5EF4-FFF2-40B4-BE49-F238E27FC236}">
                <a16:creationId xmlns:a16="http://schemas.microsoft.com/office/drawing/2014/main" id="{AB25AA73-6D31-488C-93D1-619F328BB7CD}"/>
              </a:ext>
            </a:extLst>
          </p:cNvPr>
          <p:cNvSpPr txBox="1">
            <a:spLocks noChangeArrowheads="1"/>
          </p:cNvSpPr>
          <p:nvPr/>
        </p:nvSpPr>
        <p:spPr bwMode="auto">
          <a:xfrm>
            <a:off x="491879" y="3743508"/>
            <a:ext cx="520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700</a:t>
            </a:r>
          </a:p>
        </p:txBody>
      </p:sp>
      <p:sp>
        <p:nvSpPr>
          <p:cNvPr id="14356" name="TekstSylinder 41">
            <a:extLst>
              <a:ext uri="{FF2B5EF4-FFF2-40B4-BE49-F238E27FC236}">
                <a16:creationId xmlns:a16="http://schemas.microsoft.com/office/drawing/2014/main" id="{8D48302C-9C0B-42E3-94B7-F09D855E6EEA}"/>
              </a:ext>
            </a:extLst>
          </p:cNvPr>
          <p:cNvSpPr txBox="1">
            <a:spLocks noChangeArrowheads="1"/>
          </p:cNvSpPr>
          <p:nvPr/>
        </p:nvSpPr>
        <p:spPr bwMode="auto">
          <a:xfrm>
            <a:off x="491086" y="2995943"/>
            <a:ext cx="522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800</a:t>
            </a:r>
          </a:p>
        </p:txBody>
      </p:sp>
      <p:sp>
        <p:nvSpPr>
          <p:cNvPr id="14357" name="TekstSylinder 42">
            <a:extLst>
              <a:ext uri="{FF2B5EF4-FFF2-40B4-BE49-F238E27FC236}">
                <a16:creationId xmlns:a16="http://schemas.microsoft.com/office/drawing/2014/main" id="{54177C50-D5AA-4156-AB7F-62A15F440304}"/>
              </a:ext>
            </a:extLst>
          </p:cNvPr>
          <p:cNvSpPr txBox="1">
            <a:spLocks noChangeArrowheads="1"/>
          </p:cNvSpPr>
          <p:nvPr/>
        </p:nvSpPr>
        <p:spPr bwMode="auto">
          <a:xfrm>
            <a:off x="491879" y="2261857"/>
            <a:ext cx="52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900</a:t>
            </a:r>
          </a:p>
        </p:txBody>
      </p:sp>
      <p:sp>
        <p:nvSpPr>
          <p:cNvPr id="14358" name="TekstSylinder 43">
            <a:extLst>
              <a:ext uri="{FF2B5EF4-FFF2-40B4-BE49-F238E27FC236}">
                <a16:creationId xmlns:a16="http://schemas.microsoft.com/office/drawing/2014/main" id="{485696C1-6774-4590-9840-610800362B52}"/>
              </a:ext>
            </a:extLst>
          </p:cNvPr>
          <p:cNvSpPr txBox="1">
            <a:spLocks noChangeArrowheads="1"/>
          </p:cNvSpPr>
          <p:nvPr/>
        </p:nvSpPr>
        <p:spPr bwMode="auto">
          <a:xfrm>
            <a:off x="435523" y="1474457"/>
            <a:ext cx="633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dirty="0">
                <a:latin typeface="Tahoma" panose="020B0604030504040204" pitchFamily="34" charset="0"/>
              </a:rPr>
              <a:t>1000</a:t>
            </a:r>
          </a:p>
        </p:txBody>
      </p:sp>
      <p:sp>
        <p:nvSpPr>
          <p:cNvPr id="14359" name="TekstSylinder 44">
            <a:extLst>
              <a:ext uri="{FF2B5EF4-FFF2-40B4-BE49-F238E27FC236}">
                <a16:creationId xmlns:a16="http://schemas.microsoft.com/office/drawing/2014/main" id="{6AD160B1-5B6C-49E8-9F79-8B71879A4712}"/>
              </a:ext>
            </a:extLst>
          </p:cNvPr>
          <p:cNvSpPr txBox="1">
            <a:spLocks noChangeArrowheads="1"/>
          </p:cNvSpPr>
          <p:nvPr/>
        </p:nvSpPr>
        <p:spPr bwMode="auto">
          <a:xfrm>
            <a:off x="435523" y="727044"/>
            <a:ext cx="633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dirty="0">
                <a:latin typeface="Tahoma" panose="020B0604030504040204" pitchFamily="34" charset="0"/>
              </a:rPr>
              <a:t>1100</a:t>
            </a:r>
          </a:p>
        </p:txBody>
      </p:sp>
      <p:grpSp>
        <p:nvGrpSpPr>
          <p:cNvPr id="14360" name="Gruppe 4">
            <a:extLst>
              <a:ext uri="{FF2B5EF4-FFF2-40B4-BE49-F238E27FC236}">
                <a16:creationId xmlns:a16="http://schemas.microsoft.com/office/drawing/2014/main" id="{36107BC5-F2CC-4C6A-BDAF-432A4E33BC32}"/>
              </a:ext>
            </a:extLst>
          </p:cNvPr>
          <p:cNvGrpSpPr>
            <a:grpSpLocks/>
          </p:cNvGrpSpPr>
          <p:nvPr/>
        </p:nvGrpSpPr>
        <p:grpSpPr bwMode="auto">
          <a:xfrm>
            <a:off x="7867835" y="803016"/>
            <a:ext cx="2087107" cy="2505302"/>
            <a:chOff x="7333213" y="755650"/>
            <a:chExt cx="1810236" cy="2446339"/>
          </a:xfrm>
        </p:grpSpPr>
        <p:sp>
          <p:nvSpPr>
            <p:cNvPr id="14392" name="Rettvinklet trekant 22">
              <a:extLst>
                <a:ext uri="{FF2B5EF4-FFF2-40B4-BE49-F238E27FC236}">
                  <a16:creationId xmlns:a16="http://schemas.microsoft.com/office/drawing/2014/main" id="{02C44D52-81F9-4F83-ABD5-3D493767C1A7}"/>
                </a:ext>
              </a:extLst>
            </p:cNvPr>
            <p:cNvSpPr>
              <a:spLocks noChangeArrowheads="1"/>
            </p:cNvSpPr>
            <p:nvPr/>
          </p:nvSpPr>
          <p:spPr bwMode="auto">
            <a:xfrm rot="5400000">
              <a:off x="6843617" y="2089246"/>
              <a:ext cx="1604963" cy="620523"/>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sp>
          <p:nvSpPr>
            <p:cNvPr id="14393" name="Rettvinklet trekant 23">
              <a:extLst>
                <a:ext uri="{FF2B5EF4-FFF2-40B4-BE49-F238E27FC236}">
                  <a16:creationId xmlns:a16="http://schemas.microsoft.com/office/drawing/2014/main" id="{C9B0C1B7-27DF-43DD-8566-9FA39BF49DAC}"/>
                </a:ext>
              </a:extLst>
            </p:cNvPr>
            <p:cNvSpPr>
              <a:spLocks noChangeArrowheads="1"/>
            </p:cNvSpPr>
            <p:nvPr/>
          </p:nvSpPr>
          <p:spPr bwMode="auto">
            <a:xfrm rot="5400000">
              <a:off x="7756250" y="694013"/>
              <a:ext cx="966788" cy="1807611"/>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sp>
          <p:nvSpPr>
            <p:cNvPr id="14394" name="Rektangel 64">
              <a:extLst>
                <a:ext uri="{FF2B5EF4-FFF2-40B4-BE49-F238E27FC236}">
                  <a16:creationId xmlns:a16="http://schemas.microsoft.com/office/drawing/2014/main" id="{3880A22A-8910-4FCA-B72F-5D92F3A7A03D}"/>
                </a:ext>
              </a:extLst>
            </p:cNvPr>
            <p:cNvSpPr>
              <a:spLocks noChangeArrowheads="1"/>
            </p:cNvSpPr>
            <p:nvPr/>
          </p:nvSpPr>
          <p:spPr bwMode="auto">
            <a:xfrm>
              <a:off x="7333213" y="755650"/>
              <a:ext cx="1804437" cy="358775"/>
            </a:xfrm>
            <a:prstGeom prst="rect">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grpSp>
      <p:sp>
        <p:nvSpPr>
          <p:cNvPr id="14361" name="TekstSylinder 65">
            <a:extLst>
              <a:ext uri="{FF2B5EF4-FFF2-40B4-BE49-F238E27FC236}">
                <a16:creationId xmlns:a16="http://schemas.microsoft.com/office/drawing/2014/main" id="{68C34B63-29E5-4A59-92BA-C0DA005C00CA}"/>
              </a:ext>
            </a:extLst>
          </p:cNvPr>
          <p:cNvSpPr txBox="1">
            <a:spLocks noChangeArrowheads="1"/>
          </p:cNvSpPr>
          <p:nvPr/>
        </p:nvSpPr>
        <p:spPr bwMode="auto">
          <a:xfrm>
            <a:off x="8064685" y="5911819"/>
            <a:ext cx="1258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200">
                <a:latin typeface="Tahoma" panose="020B0604030504040204" pitchFamily="34" charset="0"/>
              </a:rPr>
              <a:t>Tidlige impulser</a:t>
            </a:r>
          </a:p>
        </p:txBody>
      </p:sp>
      <p:sp>
        <p:nvSpPr>
          <p:cNvPr id="14362" name="TekstSylinder 66">
            <a:extLst>
              <a:ext uri="{FF2B5EF4-FFF2-40B4-BE49-F238E27FC236}">
                <a16:creationId xmlns:a16="http://schemas.microsoft.com/office/drawing/2014/main" id="{E292EEA1-3519-437E-8D07-68D3CB7A540F}"/>
              </a:ext>
            </a:extLst>
          </p:cNvPr>
          <p:cNvSpPr txBox="1">
            <a:spLocks noChangeArrowheads="1"/>
          </p:cNvSpPr>
          <p:nvPr/>
        </p:nvSpPr>
        <p:spPr bwMode="auto">
          <a:xfrm>
            <a:off x="8059921" y="4543394"/>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400" dirty="0">
                <a:latin typeface="Tahoma" panose="020B0604030504040204" pitchFamily="34" charset="0"/>
              </a:rPr>
              <a:t>Handel og treller</a:t>
            </a:r>
          </a:p>
        </p:txBody>
      </p:sp>
      <p:sp>
        <p:nvSpPr>
          <p:cNvPr id="14363" name="TekstSylinder 67">
            <a:extLst>
              <a:ext uri="{FF2B5EF4-FFF2-40B4-BE49-F238E27FC236}">
                <a16:creationId xmlns:a16="http://schemas.microsoft.com/office/drawing/2014/main" id="{0ECE37B4-D85C-4333-8D4D-71683F80E0AF}"/>
              </a:ext>
            </a:extLst>
          </p:cNvPr>
          <p:cNvSpPr txBox="1">
            <a:spLocks noChangeArrowheads="1"/>
          </p:cNvSpPr>
          <p:nvPr/>
        </p:nvSpPr>
        <p:spPr bwMode="auto">
          <a:xfrm>
            <a:off x="8059921" y="2814606"/>
            <a:ext cx="1200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Misjonærer</a:t>
            </a:r>
          </a:p>
        </p:txBody>
      </p:sp>
      <p:sp>
        <p:nvSpPr>
          <p:cNvPr id="14364" name="TekstSylinder 68">
            <a:extLst>
              <a:ext uri="{FF2B5EF4-FFF2-40B4-BE49-F238E27FC236}">
                <a16:creationId xmlns:a16="http://schemas.microsoft.com/office/drawing/2014/main" id="{01E2CB59-01F4-487A-8D1C-08314A113D0F}"/>
              </a:ext>
            </a:extLst>
          </p:cNvPr>
          <p:cNvSpPr txBox="1">
            <a:spLocks noChangeArrowheads="1"/>
          </p:cNvSpPr>
          <p:nvPr/>
        </p:nvSpPr>
        <p:spPr bwMode="auto">
          <a:xfrm>
            <a:off x="8131360" y="3197194"/>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Munker/erem</a:t>
            </a:r>
          </a:p>
        </p:txBody>
      </p:sp>
      <p:sp>
        <p:nvSpPr>
          <p:cNvPr id="14365" name="TekstSylinder 69">
            <a:extLst>
              <a:ext uri="{FF2B5EF4-FFF2-40B4-BE49-F238E27FC236}">
                <a16:creationId xmlns:a16="http://schemas.microsoft.com/office/drawing/2014/main" id="{1379A52E-8FB6-46C7-A334-F6BA037A591A}"/>
              </a:ext>
            </a:extLst>
          </p:cNvPr>
          <p:cNvSpPr txBox="1">
            <a:spLocks noChangeArrowheads="1"/>
          </p:cNvSpPr>
          <p:nvPr/>
        </p:nvSpPr>
        <p:spPr bwMode="auto">
          <a:xfrm>
            <a:off x="8491721" y="1806543"/>
            <a:ext cx="97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2000">
                <a:latin typeface="Tahoma" panose="020B0604030504040204" pitchFamily="34" charset="0"/>
              </a:rPr>
              <a:t>Konger</a:t>
            </a:r>
          </a:p>
        </p:txBody>
      </p:sp>
      <p:cxnSp>
        <p:nvCxnSpPr>
          <p:cNvPr id="74" name="Kobling: buet 73">
            <a:extLst>
              <a:ext uri="{FF2B5EF4-FFF2-40B4-BE49-F238E27FC236}">
                <a16:creationId xmlns:a16="http://schemas.microsoft.com/office/drawing/2014/main" id="{F02F7CF4-B50D-403D-8D9B-C0005FE03AFA}"/>
              </a:ext>
            </a:extLst>
          </p:cNvPr>
          <p:cNvCxnSpPr>
            <a:cxnSpLocks/>
          </p:cNvCxnSpPr>
          <p:nvPr/>
        </p:nvCxnSpPr>
        <p:spPr bwMode="auto">
          <a:xfrm flipV="1">
            <a:off x="2370321" y="5984844"/>
            <a:ext cx="5500688" cy="503237"/>
          </a:xfrm>
          <a:prstGeom prst="curvedConnector3">
            <a:avLst/>
          </a:prstGeom>
          <a:solidFill>
            <a:schemeClr val="accent1"/>
          </a:solidFill>
          <a:ln w="12700" cap="flat" cmpd="sng" algn="ctr">
            <a:solidFill>
              <a:schemeClr val="accent1">
                <a:lumMod val="40000"/>
                <a:lumOff val="60000"/>
              </a:schemeClr>
            </a:solidFill>
            <a:prstDash val="solid"/>
            <a:round/>
            <a:headEnd type="none" w="med" len="med"/>
            <a:tailEnd type="triangle"/>
          </a:ln>
          <a:effectLst/>
        </p:spPr>
      </p:cxnSp>
      <p:sp>
        <p:nvSpPr>
          <p:cNvPr id="76" name="Rektangel 75">
            <a:extLst>
              <a:ext uri="{FF2B5EF4-FFF2-40B4-BE49-F238E27FC236}">
                <a16:creationId xmlns:a16="http://schemas.microsoft.com/office/drawing/2014/main" id="{28443D54-802D-458D-9EC6-94543CA5A008}"/>
              </a:ext>
            </a:extLst>
          </p:cNvPr>
          <p:cNvSpPr/>
          <p:nvPr/>
        </p:nvSpPr>
        <p:spPr bwMode="auto">
          <a:xfrm>
            <a:off x="1350073" y="809507"/>
            <a:ext cx="1803055" cy="4683563"/>
          </a:xfrm>
          <a:prstGeom prst="rect">
            <a:avLst/>
          </a:prstGeom>
          <a:solidFill>
            <a:srgbClr val="31493C"/>
          </a:solidFill>
          <a:ln w="12700" cap="flat" cmpd="sng" algn="ctr">
            <a:noFill/>
            <a:prstDash val="solid"/>
            <a:round/>
            <a:headEnd type="none" w="med" len="med"/>
            <a:tailEnd type="none" w="med" len="med"/>
          </a:ln>
          <a:effectLst/>
        </p:spPr>
        <p:txBody>
          <a:bodyPr/>
          <a:lstStyle/>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Østromerriket</a:t>
            </a: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(Konstantinopel </a:t>
            </a: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 Miklagard)</a:t>
            </a:r>
          </a:p>
        </p:txBody>
      </p:sp>
      <p:sp>
        <p:nvSpPr>
          <p:cNvPr id="77" name="Rektangel 76">
            <a:extLst>
              <a:ext uri="{FF2B5EF4-FFF2-40B4-BE49-F238E27FC236}">
                <a16:creationId xmlns:a16="http://schemas.microsoft.com/office/drawing/2014/main" id="{A1AB53B2-32D8-480D-AFE5-AC2F185D5053}"/>
              </a:ext>
            </a:extLst>
          </p:cNvPr>
          <p:cNvSpPr/>
          <p:nvPr/>
        </p:nvSpPr>
        <p:spPr bwMode="auto">
          <a:xfrm>
            <a:off x="4887236" y="814546"/>
            <a:ext cx="1625391" cy="2928962"/>
          </a:xfrm>
          <a:prstGeom prst="rect">
            <a:avLst/>
          </a:prstGeom>
          <a:solidFill>
            <a:srgbClr val="F4F4F4"/>
          </a:solidFill>
          <a:ln w="12700" cap="flat" cmpd="sng" algn="ctr">
            <a:noFill/>
            <a:prstDash val="solid"/>
            <a:round/>
            <a:headEnd type="none" w="med" len="med"/>
            <a:tailEnd type="none" w="med" len="med"/>
          </a:ln>
          <a:effectLst>
            <a:innerShdw blurRad="114300">
              <a:prstClr val="black"/>
            </a:innerShdw>
          </a:effectLst>
        </p:spPr>
        <p:txBody>
          <a:bodyPr/>
          <a:lstStyle/>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r>
              <a:rPr lang="nb-NO" sz="1600" b="1" dirty="0">
                <a:latin typeface="Arial" pitchFamily="34" charset="0"/>
              </a:rPr>
              <a:t>England</a:t>
            </a:r>
          </a:p>
          <a:p>
            <a:pPr algn="ctr" eaLnBrk="1" hangingPunct="1">
              <a:lnSpc>
                <a:spcPct val="150000"/>
              </a:lnSpc>
              <a:defRPr/>
            </a:pPr>
            <a:r>
              <a:rPr lang="nb-NO" sz="1600" b="1" dirty="0">
                <a:latin typeface="Arial" pitchFamily="34" charset="0"/>
              </a:rPr>
              <a:t>Irland</a:t>
            </a:r>
          </a:p>
        </p:txBody>
      </p:sp>
      <p:cxnSp>
        <p:nvCxnSpPr>
          <p:cNvPr id="78" name="Kobling: buet 77">
            <a:extLst>
              <a:ext uri="{FF2B5EF4-FFF2-40B4-BE49-F238E27FC236}">
                <a16:creationId xmlns:a16="http://schemas.microsoft.com/office/drawing/2014/main" id="{EA50A373-7B66-413B-A267-99E3F7B7BF21}"/>
              </a:ext>
            </a:extLst>
          </p:cNvPr>
          <p:cNvCxnSpPr>
            <a:cxnSpLocks/>
            <a:endCxn id="14342" idx="3"/>
          </p:cNvCxnSpPr>
          <p:nvPr/>
        </p:nvCxnSpPr>
        <p:spPr bwMode="auto">
          <a:xfrm flipV="1">
            <a:off x="3349809" y="4278280"/>
            <a:ext cx="4521200" cy="928688"/>
          </a:xfrm>
          <a:prstGeom prst="curvedConnector3">
            <a:avLst/>
          </a:prstGeom>
          <a:solidFill>
            <a:schemeClr val="accent1"/>
          </a:solidFill>
          <a:ln w="38100" cap="flat" cmpd="sng" algn="ctr">
            <a:solidFill>
              <a:schemeClr val="accent5">
                <a:lumMod val="50000"/>
              </a:schemeClr>
            </a:solidFill>
            <a:prstDash val="solid"/>
            <a:round/>
            <a:headEnd type="none" w="med" len="med"/>
            <a:tailEnd type="triangle"/>
          </a:ln>
          <a:effectLst/>
        </p:spPr>
      </p:cxnSp>
      <p:cxnSp>
        <p:nvCxnSpPr>
          <p:cNvPr id="14374" name="Kobling: buet 95">
            <a:extLst>
              <a:ext uri="{FF2B5EF4-FFF2-40B4-BE49-F238E27FC236}">
                <a16:creationId xmlns:a16="http://schemas.microsoft.com/office/drawing/2014/main" id="{AE0CA225-2E3B-4409-9448-2DA0CADF30E7}"/>
              </a:ext>
            </a:extLst>
          </p:cNvPr>
          <p:cNvCxnSpPr>
            <a:cxnSpLocks/>
          </p:cNvCxnSpPr>
          <p:nvPr/>
        </p:nvCxnSpPr>
        <p:spPr bwMode="auto">
          <a:xfrm flipV="1">
            <a:off x="6931210" y="1909731"/>
            <a:ext cx="1309687" cy="244475"/>
          </a:xfrm>
          <a:prstGeom prst="curvedConnector3">
            <a:avLst>
              <a:gd name="adj1" fmla="val 50000"/>
            </a:avLst>
          </a:prstGeom>
          <a:noFill/>
          <a:ln w="76200" algn="ctr">
            <a:solidFill>
              <a:srgbClr val="92D050"/>
            </a:solidFill>
            <a:round/>
            <a:headEnd/>
            <a:tailEnd type="triangle" w="med" len="med"/>
          </a:ln>
          <a:extLst>
            <a:ext uri="{909E8E84-426E-40DD-AFC4-6F175D3DCCD1}">
              <a14:hiddenFill xmlns:a14="http://schemas.microsoft.com/office/drawing/2010/main">
                <a:noFill/>
              </a14:hiddenFill>
            </a:ext>
          </a:extLst>
        </p:spPr>
      </p:cxnSp>
      <p:pic>
        <p:nvPicPr>
          <p:cNvPr id="14375" name="Picture 2">
            <a:extLst>
              <a:ext uri="{FF2B5EF4-FFF2-40B4-BE49-F238E27FC236}">
                <a16:creationId xmlns:a16="http://schemas.microsoft.com/office/drawing/2014/main" id="{6863A0AB-3EBE-485B-996E-B6A118DC37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7346" y="889778"/>
            <a:ext cx="165100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6" name="TekstSylinder 101">
            <a:extLst>
              <a:ext uri="{FF2B5EF4-FFF2-40B4-BE49-F238E27FC236}">
                <a16:creationId xmlns:a16="http://schemas.microsoft.com/office/drawing/2014/main" id="{05292D05-717A-41BC-8E81-B6B74FF9544B}"/>
              </a:ext>
            </a:extLst>
          </p:cNvPr>
          <p:cNvSpPr txBox="1">
            <a:spLocks noChangeArrowheads="1"/>
          </p:cNvSpPr>
          <p:nvPr/>
        </p:nvSpPr>
        <p:spPr bwMode="auto">
          <a:xfrm>
            <a:off x="8144060" y="2455830"/>
            <a:ext cx="1463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b="1" dirty="0">
                <a:latin typeface="Tahoma" panose="020B0604030504040204" pitchFamily="34" charset="0"/>
              </a:rPr>
              <a:t>Vikingtokter</a:t>
            </a:r>
          </a:p>
        </p:txBody>
      </p:sp>
      <p:grpSp>
        <p:nvGrpSpPr>
          <p:cNvPr id="14377" name="Gruppe 102">
            <a:extLst>
              <a:ext uri="{FF2B5EF4-FFF2-40B4-BE49-F238E27FC236}">
                <a16:creationId xmlns:a16="http://schemas.microsoft.com/office/drawing/2014/main" id="{A0823202-71F9-4833-A36A-A9C6B69B9041}"/>
              </a:ext>
            </a:extLst>
          </p:cNvPr>
          <p:cNvGrpSpPr>
            <a:grpSpLocks/>
          </p:cNvGrpSpPr>
          <p:nvPr/>
        </p:nvGrpSpPr>
        <p:grpSpPr bwMode="auto">
          <a:xfrm>
            <a:off x="1446397" y="3985106"/>
            <a:ext cx="1573213" cy="1385887"/>
            <a:chOff x="917847" y="1772816"/>
            <a:chExt cx="4014193" cy="3484984"/>
          </a:xfrm>
        </p:grpSpPr>
        <p:pic>
          <p:nvPicPr>
            <p:cNvPr id="14389" name="Picture 4">
              <a:extLst>
                <a:ext uri="{FF2B5EF4-FFF2-40B4-BE49-F238E27FC236}">
                  <a16:creationId xmlns:a16="http://schemas.microsoft.com/office/drawing/2014/main" id="{8A43BCAA-4954-431D-8A01-F6E4EE722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274" t="19812" r="45987" b="16667"/>
            <a:stretch>
              <a:fillRect/>
            </a:stretch>
          </p:blipFill>
          <p:spPr bwMode="auto">
            <a:xfrm>
              <a:off x="917847" y="1772816"/>
              <a:ext cx="4014193" cy="34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4">
              <a:extLst>
                <a:ext uri="{FF2B5EF4-FFF2-40B4-BE49-F238E27FC236}">
                  <a16:creationId xmlns:a16="http://schemas.microsoft.com/office/drawing/2014/main" id="{480FFE81-0976-4C8C-A2C3-E01B566330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8302" t="27534" r="48488" b="55403"/>
            <a:stretch>
              <a:fillRect/>
            </a:stretch>
          </p:blipFill>
          <p:spPr bwMode="auto">
            <a:xfrm rot="1550755">
              <a:off x="4365738" y="2339073"/>
              <a:ext cx="28803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4">
              <a:extLst>
                <a:ext uri="{FF2B5EF4-FFF2-40B4-BE49-F238E27FC236}">
                  <a16:creationId xmlns:a16="http://schemas.microsoft.com/office/drawing/2014/main" id="{AEBC4D9C-417B-42E9-AA4B-C7B7087264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8302" t="27534" r="48488" b="55403"/>
            <a:stretch>
              <a:fillRect/>
            </a:stretch>
          </p:blipFill>
          <p:spPr bwMode="auto">
            <a:xfrm>
              <a:off x="4211960" y="2132856"/>
              <a:ext cx="28803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78" name="Picture 59" descr="Jellingstenene, ca. 950-965">
            <a:extLst>
              <a:ext uri="{FF2B5EF4-FFF2-40B4-BE49-F238E27FC236}">
                <a16:creationId xmlns:a16="http://schemas.microsoft.com/office/drawing/2014/main" id="{51662CE2-1313-4315-BCEC-8759FDECA6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4185" y="798481"/>
            <a:ext cx="10953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89E45852-6F26-46EC-80BC-A471CFBD03C4}"/>
              </a:ext>
            </a:extLst>
          </p:cNvPr>
          <p:cNvSpPr/>
          <p:nvPr/>
        </p:nvSpPr>
        <p:spPr>
          <a:xfrm>
            <a:off x="6541138" y="2202732"/>
            <a:ext cx="1171575" cy="369888"/>
          </a:xfrm>
          <a:prstGeom prst="rect">
            <a:avLst/>
          </a:prstGeom>
        </p:spPr>
        <p:txBody>
          <a:bodyPr wrap="none">
            <a:spAutoFit/>
          </a:bodyPr>
          <a:lstStyle/>
          <a:p>
            <a:pPr>
              <a:defRPr/>
            </a:pPr>
            <a:r>
              <a:rPr lang="nb-NO" b="1" dirty="0">
                <a:effectLst>
                  <a:outerShdw blurRad="38100" dist="38100" dir="2700000" algn="tl">
                    <a:srgbClr val="000000">
                      <a:alpha val="43137"/>
                    </a:srgbClr>
                  </a:outerShdw>
                </a:effectLst>
                <a:latin typeface="Arial" pitchFamily="34" charset="0"/>
              </a:rPr>
              <a:t>Danmark</a:t>
            </a:r>
            <a:endParaRPr lang="nb-NO" dirty="0"/>
          </a:p>
        </p:txBody>
      </p:sp>
      <p:pic>
        <p:nvPicPr>
          <p:cNvPr id="14380" name="Picture 61">
            <a:extLst>
              <a:ext uri="{FF2B5EF4-FFF2-40B4-BE49-F238E27FC236}">
                <a16:creationId xmlns:a16="http://schemas.microsoft.com/office/drawing/2014/main" id="{103BBA38-B2EB-4030-9459-23789C3946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434" y="879443"/>
            <a:ext cx="1554162"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63">
            <a:extLst>
              <a:ext uri="{FF2B5EF4-FFF2-40B4-BE49-F238E27FC236}">
                <a16:creationId xmlns:a16="http://schemas.microsoft.com/office/drawing/2014/main" id="{489C244E-B38A-4292-935C-242E671502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6721" y="5507791"/>
            <a:ext cx="1331746" cy="13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ktangel 51">
            <a:extLst>
              <a:ext uri="{FF2B5EF4-FFF2-40B4-BE49-F238E27FC236}">
                <a16:creationId xmlns:a16="http://schemas.microsoft.com/office/drawing/2014/main" id="{F02069E3-DBFA-457F-8D4C-E67721B7899A}"/>
              </a:ext>
            </a:extLst>
          </p:cNvPr>
          <p:cNvSpPr/>
          <p:nvPr/>
        </p:nvSpPr>
        <p:spPr>
          <a:xfrm>
            <a:off x="1506722" y="6131678"/>
            <a:ext cx="1482725" cy="528638"/>
          </a:xfrm>
          <a:prstGeom prst="rect">
            <a:avLst/>
          </a:prstGeom>
        </p:spPr>
        <p:txBody>
          <a:bodyPr>
            <a:spAutoFit/>
          </a:bodyPr>
          <a:lstStyle/>
          <a:p>
            <a:pPr algn="ctr">
              <a:lnSpc>
                <a:spcPts val="1700"/>
              </a:lnSpc>
              <a:defRPr/>
            </a:pPr>
            <a:r>
              <a:rPr lang="nb-NO" b="1" dirty="0">
                <a:solidFill>
                  <a:srgbClr val="FFFF00"/>
                </a:solidFill>
                <a:effectLst>
                  <a:outerShdw blurRad="38100" dist="38100" dir="2700000" algn="tl">
                    <a:srgbClr val="000000">
                      <a:alpha val="43137"/>
                    </a:srgbClr>
                  </a:outerShdw>
                </a:effectLst>
                <a:latin typeface="Arial" pitchFamily="34" charset="0"/>
              </a:rPr>
              <a:t>Vestromer-riket</a:t>
            </a:r>
            <a:endParaRPr lang="nb-NO" dirty="0">
              <a:solidFill>
                <a:srgbClr val="FFFF00"/>
              </a:solidFill>
            </a:endParaRPr>
          </a:p>
        </p:txBody>
      </p:sp>
      <p:sp>
        <p:nvSpPr>
          <p:cNvPr id="4" name="Tittel 3">
            <a:extLst>
              <a:ext uri="{FF2B5EF4-FFF2-40B4-BE49-F238E27FC236}">
                <a16:creationId xmlns:a16="http://schemas.microsoft.com/office/drawing/2014/main" id="{9A22396D-6152-466B-8D9A-DBFC73E60A2F}"/>
              </a:ext>
            </a:extLst>
          </p:cNvPr>
          <p:cNvSpPr>
            <a:spLocks noGrp="1"/>
          </p:cNvSpPr>
          <p:nvPr>
            <p:ph type="title"/>
          </p:nvPr>
        </p:nvSpPr>
        <p:spPr>
          <a:xfrm>
            <a:off x="1571626" y="-231775"/>
            <a:ext cx="9045575" cy="1139825"/>
          </a:xfrm>
        </p:spPr>
        <p:txBody>
          <a:bodyPr/>
          <a:lstStyle/>
          <a:p>
            <a:pPr>
              <a:defRPr/>
            </a:pPr>
            <a:r>
              <a:rPr lang="nb-NO" sz="3200" dirty="0"/>
              <a:t>Kontakt med kristne i mange områder</a:t>
            </a:r>
          </a:p>
        </p:txBody>
      </p:sp>
      <p:sp>
        <p:nvSpPr>
          <p:cNvPr id="19" name="Rektangel 18">
            <a:extLst>
              <a:ext uri="{FF2B5EF4-FFF2-40B4-BE49-F238E27FC236}">
                <a16:creationId xmlns:a16="http://schemas.microsoft.com/office/drawing/2014/main" id="{C92B58B1-F4FD-48D0-A0CB-C981950F6D8B}"/>
              </a:ext>
            </a:extLst>
          </p:cNvPr>
          <p:cNvSpPr/>
          <p:nvPr/>
        </p:nvSpPr>
        <p:spPr bwMode="auto">
          <a:xfrm>
            <a:off x="3245574" y="815902"/>
            <a:ext cx="1553637" cy="3871556"/>
          </a:xfrm>
          <a:prstGeom prst="rect">
            <a:avLst/>
          </a:prstGeom>
          <a:solidFill>
            <a:srgbClr val="AE8C2D"/>
          </a:solidFill>
          <a:ln w="12700" cap="flat" cmpd="sng" algn="ctr">
            <a:noFill/>
            <a:prstDash val="solid"/>
            <a:round/>
            <a:headEnd type="none" w="med" len="med"/>
            <a:tailEnd type="none" w="med" len="med"/>
          </a:ln>
          <a:effectLst>
            <a:innerShdw blurRad="114300">
              <a:prstClr val="black"/>
            </a:innerShdw>
          </a:effectLst>
        </p:spPr>
        <p:txBody>
          <a:bodyPr/>
          <a:lstStyle/>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Normannere</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Karl den store</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Frankerriket</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Merovingere</a:t>
            </a:r>
          </a:p>
        </p:txBody>
      </p:sp>
      <p:pic>
        <p:nvPicPr>
          <p:cNvPr id="14387" name="Picture 65" descr="At an assembly of the&#10;people a question&#10;was debated as to&#10;whether the&#10;missionaries should&#10;be allowed to&#10;continue to preach...">
            <a:extLst>
              <a:ext uri="{FF2B5EF4-FFF2-40B4-BE49-F238E27FC236}">
                <a16:creationId xmlns:a16="http://schemas.microsoft.com/office/drawing/2014/main" id="{ED138FD1-ACB9-40F8-9BAC-E6C29D315C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1259" t="9846" r="18709" b="3207"/>
          <a:stretch>
            <a:fillRect/>
          </a:stretch>
        </p:blipFill>
        <p:spPr bwMode="auto">
          <a:xfrm>
            <a:off x="3354571" y="831818"/>
            <a:ext cx="13271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8" name="TekstSylinder 68">
            <a:extLst>
              <a:ext uri="{FF2B5EF4-FFF2-40B4-BE49-F238E27FC236}">
                <a16:creationId xmlns:a16="http://schemas.microsoft.com/office/drawing/2014/main" id="{6E9A464A-C470-444B-93C6-07B602D74BDC}"/>
              </a:ext>
            </a:extLst>
          </p:cNvPr>
          <p:cNvSpPr txBox="1">
            <a:spLocks noChangeArrowheads="1"/>
          </p:cNvSpPr>
          <p:nvPr/>
        </p:nvSpPr>
        <p:spPr bwMode="auto">
          <a:xfrm>
            <a:off x="8131360" y="3557555"/>
            <a:ext cx="1017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Eremitter</a:t>
            </a:r>
          </a:p>
        </p:txBody>
      </p:sp>
      <p:sp>
        <p:nvSpPr>
          <p:cNvPr id="3" name="Pil: opp 2">
            <a:extLst>
              <a:ext uri="{FF2B5EF4-FFF2-40B4-BE49-F238E27FC236}">
                <a16:creationId xmlns:a16="http://schemas.microsoft.com/office/drawing/2014/main" id="{F1281F94-AAC9-9AF5-9278-68B7845F4CA5}"/>
              </a:ext>
            </a:extLst>
          </p:cNvPr>
          <p:cNvSpPr/>
          <p:nvPr/>
        </p:nvSpPr>
        <p:spPr>
          <a:xfrm>
            <a:off x="9639482" y="1436917"/>
            <a:ext cx="2594431" cy="536503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00"/>
              </a:lnSpc>
            </a:pPr>
            <a:r>
              <a:rPr lang="nb-NO" sz="2800" i="1" dirty="0">
                <a:effectLst>
                  <a:outerShdw blurRad="38100" dist="38100" dir="2700000" algn="tl">
                    <a:srgbClr val="000000">
                      <a:alpha val="43137"/>
                    </a:srgbClr>
                  </a:outerShdw>
                </a:effectLst>
              </a:rPr>
              <a:t>Fra få og spredte kristne til stadig flere</a:t>
            </a:r>
          </a:p>
          <a:p>
            <a:pPr algn="ctr">
              <a:lnSpc>
                <a:spcPts val="2500"/>
              </a:lnSpc>
            </a:pPr>
            <a:endParaRPr lang="nb-NO" sz="2800" i="1" dirty="0">
              <a:effectLst>
                <a:outerShdw blurRad="38100" dist="38100" dir="2700000" algn="tl">
                  <a:srgbClr val="000000">
                    <a:alpha val="43137"/>
                  </a:srgbClr>
                </a:outerShdw>
              </a:effectLst>
            </a:endParaRPr>
          </a:p>
          <a:p>
            <a:pPr algn="ctr">
              <a:lnSpc>
                <a:spcPts val="2500"/>
              </a:lnSpc>
            </a:pPr>
            <a:r>
              <a:rPr lang="nb-NO" sz="2800" i="1" dirty="0">
                <a:effectLst>
                  <a:outerShdw blurRad="38100" dist="38100" dir="2700000" algn="tl">
                    <a:srgbClr val="000000">
                      <a:alpha val="43137"/>
                    </a:srgbClr>
                  </a:outerShdw>
                </a:effectLst>
              </a:rPr>
              <a:t>Fra </a:t>
            </a:r>
            <a:r>
              <a:rPr lang="nb-NO" sz="2800" i="1" dirty="0" err="1">
                <a:effectLst>
                  <a:outerShdw blurRad="38100" dist="38100" dir="2700000" algn="tl">
                    <a:srgbClr val="000000">
                      <a:alpha val="43137"/>
                    </a:srgbClr>
                  </a:outerShdw>
                </a:effectLst>
              </a:rPr>
              <a:t>indivi</a:t>
            </a:r>
            <a:r>
              <a:rPr lang="nb-NO" sz="2800" i="1" dirty="0">
                <a:effectLst>
                  <a:outerShdw blurRad="38100" dist="38100" dir="2700000" algn="tl">
                    <a:srgbClr val="000000">
                      <a:alpha val="43137"/>
                    </a:srgbClr>
                  </a:outerShdw>
                </a:effectLst>
              </a:rPr>
              <a:t>-der og bygder til konger og riket</a:t>
            </a: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A023D13-76D3-4355-A65A-46A241DB1E70}"/>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8656C58-5DC3-43AC-9566-F86B198D6966}"/>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4F8A4A77-A128-4732-A85B-14273D7AAEF5}"/>
              </a:ext>
            </a:extLst>
          </p:cNvPr>
          <p:cNvSpPr>
            <a:spLocks noGrp="1"/>
          </p:cNvSpPr>
          <p:nvPr>
            <p:ph idx="1"/>
          </p:nvPr>
        </p:nvSpPr>
        <p:spPr>
          <a:xfrm>
            <a:off x="1981200" y="2060575"/>
            <a:ext cx="8229600" cy="4070350"/>
          </a:xfrm>
        </p:spPr>
        <p:txBody>
          <a:bodyPr/>
          <a:lstStyle/>
          <a:p>
            <a:pPr marL="0" indent="0">
              <a:buNone/>
              <a:defRPr/>
            </a:pPr>
            <a:r>
              <a:rPr lang="nb-NO" sz="2000" dirty="0">
                <a:solidFill>
                  <a:schemeClr val="bg1"/>
                </a:solidFill>
              </a:rPr>
              <a:t>Hvor mye kan </a:t>
            </a:r>
            <a:r>
              <a:rPr lang="nb-NO" sz="2000" b="1" dirty="0">
                <a:solidFill>
                  <a:schemeClr val="bg1"/>
                </a:solidFill>
              </a:rPr>
              <a:t>kulturmøter</a:t>
            </a:r>
            <a:r>
              <a:rPr lang="nb-NO" sz="2000" dirty="0">
                <a:solidFill>
                  <a:schemeClr val="bg1"/>
                </a:solidFill>
              </a:rPr>
              <a:t> ha betydd for kristningen?</a:t>
            </a:r>
          </a:p>
        </p:txBody>
      </p:sp>
      <p:pic>
        <p:nvPicPr>
          <p:cNvPr id="4" name="Picture 2" descr="Skaperkraft_logo_off-white">
            <a:extLst>
              <a:ext uri="{FF2B5EF4-FFF2-40B4-BE49-F238E27FC236}">
                <a16:creationId xmlns:a16="http://schemas.microsoft.com/office/drawing/2014/main" id="{673401DE-1DFB-356B-1822-E14575412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Bilde 1">
            <a:extLst>
              <a:ext uri="{FF2B5EF4-FFF2-40B4-BE49-F238E27FC236}">
                <a16:creationId xmlns:a16="http://schemas.microsoft.com/office/drawing/2014/main" id="{A887DA57-2074-4A8F-B11E-D7EDBC59C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03874">
            <a:off x="127042" y="3393775"/>
            <a:ext cx="4249051" cy="31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Bilde 4">
            <a:extLst>
              <a:ext uri="{FF2B5EF4-FFF2-40B4-BE49-F238E27FC236}">
                <a16:creationId xmlns:a16="http://schemas.microsoft.com/office/drawing/2014/main" id="{55C32C60-EC9B-4DE2-8D59-B3D6EABBA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467"/>
          <a:stretch>
            <a:fillRect/>
          </a:stretch>
        </p:blipFill>
        <p:spPr bwMode="auto">
          <a:xfrm>
            <a:off x="546285" y="47443"/>
            <a:ext cx="91328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Bilde 3">
            <a:extLst>
              <a:ext uri="{FF2B5EF4-FFF2-40B4-BE49-F238E27FC236}">
                <a16:creationId xmlns:a16="http://schemas.microsoft.com/office/drawing/2014/main" id="{5F978084-FADD-486D-9228-7FC4CB4A9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904" y="3309888"/>
            <a:ext cx="5945212" cy="34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Bilde 2">
            <a:extLst>
              <a:ext uri="{FF2B5EF4-FFF2-40B4-BE49-F238E27FC236}">
                <a16:creationId xmlns:a16="http://schemas.microsoft.com/office/drawing/2014/main" id="{B00BA50C-4AE4-4160-9628-A152CA26D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5454">
            <a:off x="7967666" y="2199899"/>
            <a:ext cx="448468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3C2744-42A4-BB76-4B4F-E07C305BACB3}"/>
              </a:ext>
            </a:extLst>
          </p:cNvPr>
          <p:cNvSpPr>
            <a:spLocks noGrp="1"/>
          </p:cNvSpPr>
          <p:nvPr>
            <p:ph type="title"/>
          </p:nvPr>
        </p:nvSpPr>
        <p:spPr>
          <a:xfrm>
            <a:off x="838200" y="365125"/>
            <a:ext cx="9858154" cy="1325563"/>
          </a:xfrm>
        </p:spPr>
        <p:txBody>
          <a:bodyPr/>
          <a:lstStyle/>
          <a:p>
            <a:r>
              <a:rPr lang="nb-NO" sz="3600" dirty="0"/>
              <a:t>Uansett hvordan vikingene var, trenger vi ikke </a:t>
            </a:r>
            <a:r>
              <a:rPr lang="nb-NO" sz="3600" dirty="0" err="1"/>
              <a:t>rosemale</a:t>
            </a:r>
            <a:r>
              <a:rPr lang="nb-NO" sz="3600" dirty="0"/>
              <a:t> kristne</a:t>
            </a:r>
          </a:p>
        </p:txBody>
      </p:sp>
      <p:pic>
        <p:nvPicPr>
          <p:cNvPr id="7" name="Plassholder for innhold 6">
            <a:extLst>
              <a:ext uri="{FF2B5EF4-FFF2-40B4-BE49-F238E27FC236}">
                <a16:creationId xmlns:a16="http://schemas.microsoft.com/office/drawing/2014/main" id="{C0BDF285-9AE5-53CB-51A8-4094B95A37FB}"/>
              </a:ext>
            </a:extLst>
          </p:cNvPr>
          <p:cNvPicPr>
            <a:picLocks noGrp="1" noChangeAspect="1"/>
          </p:cNvPicPr>
          <p:nvPr>
            <p:ph idx="1"/>
          </p:nvPr>
        </p:nvPicPr>
        <p:blipFill>
          <a:blip r:embed="rId2"/>
          <a:stretch>
            <a:fillRect/>
          </a:stretch>
        </p:blipFill>
        <p:spPr>
          <a:xfrm>
            <a:off x="6943060" y="1707353"/>
            <a:ext cx="5248940" cy="3861941"/>
          </a:xfrm>
        </p:spPr>
      </p:pic>
      <p:pic>
        <p:nvPicPr>
          <p:cNvPr id="1026" name="Picture 2" descr="Olav Tryggvason - for Hvitekrist med sverd og ild by Asle Sveen">
            <a:extLst>
              <a:ext uri="{FF2B5EF4-FFF2-40B4-BE49-F238E27FC236}">
                <a16:creationId xmlns:a16="http://schemas.microsoft.com/office/drawing/2014/main" id="{EDAE67F3-CD24-E732-0C0A-5742BEF17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 y="2212466"/>
            <a:ext cx="2965512" cy="4280409"/>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a:extLst>
              <a:ext uri="{FF2B5EF4-FFF2-40B4-BE49-F238E27FC236}">
                <a16:creationId xmlns:a16="http://schemas.microsoft.com/office/drawing/2014/main" id="{627060AE-0E27-D60C-673C-8CF12931B3E5}"/>
              </a:ext>
            </a:extLst>
          </p:cNvPr>
          <p:cNvPicPr>
            <a:picLocks noChangeAspect="1"/>
          </p:cNvPicPr>
          <p:nvPr/>
        </p:nvPicPr>
        <p:blipFill>
          <a:blip r:embed="rId4"/>
          <a:stretch>
            <a:fillRect/>
          </a:stretch>
        </p:blipFill>
        <p:spPr>
          <a:xfrm rot="819518">
            <a:off x="2398833" y="3142800"/>
            <a:ext cx="5178609" cy="2794706"/>
          </a:xfrm>
          <a:prstGeom prst="rect">
            <a:avLst/>
          </a:prstGeom>
        </p:spPr>
      </p:pic>
    </p:spTree>
    <p:extLst>
      <p:ext uri="{BB962C8B-B14F-4D97-AF65-F5344CB8AC3E}">
        <p14:creationId xmlns:p14="http://schemas.microsoft.com/office/powerpoint/2010/main" val="905817305"/>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B4E7918-E21C-C551-79BE-8EE72C19A4C9}"/>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8" name="Bilde 7">
            <a:extLst>
              <a:ext uri="{FF2B5EF4-FFF2-40B4-BE49-F238E27FC236}">
                <a16:creationId xmlns:a16="http://schemas.microsoft.com/office/drawing/2014/main" id="{AD37D5E6-3A72-0850-E27E-E1090C65E89B}"/>
              </a:ext>
            </a:extLst>
          </p:cNvPr>
          <p:cNvPicPr>
            <a:picLocks noChangeAspect="1"/>
          </p:cNvPicPr>
          <p:nvPr/>
        </p:nvPicPr>
        <p:blipFill>
          <a:blip r:embed="rId2"/>
          <a:stretch>
            <a:fillRect/>
          </a:stretch>
        </p:blipFill>
        <p:spPr>
          <a:xfrm>
            <a:off x="5369622" y="2480"/>
            <a:ext cx="4746082" cy="4075554"/>
          </a:xfrm>
          <a:prstGeom prst="rect">
            <a:avLst/>
          </a:prstGeom>
        </p:spPr>
      </p:pic>
      <p:pic>
        <p:nvPicPr>
          <p:cNvPr id="6" name="Picture 2">
            <a:extLst>
              <a:ext uri="{FF2B5EF4-FFF2-40B4-BE49-F238E27FC236}">
                <a16:creationId xmlns:a16="http://schemas.microsoft.com/office/drawing/2014/main" id="{60A9F646-2C69-08FD-164E-13502BE2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390" y="0"/>
            <a:ext cx="2770611" cy="4078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men-Thor reiser tilbake i tid for å gjenoppdage «Kristenretten»">
            <a:extLst>
              <a:ext uri="{FF2B5EF4-FFF2-40B4-BE49-F238E27FC236}">
                <a16:creationId xmlns:a16="http://schemas.microsoft.com/office/drawing/2014/main" id="{31FB2EDF-46B5-293B-4AEE-1A8F699B3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6117055" cy="407803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838200" y="365125"/>
            <a:ext cx="11353800" cy="1325563"/>
          </a:xfrm>
        </p:spPr>
        <p:txBody>
          <a:bodyPr/>
          <a:lstStyle/>
          <a:p>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1- forhistorien og kristningskongene</a:t>
            </a:r>
            <a:br>
              <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endParaRPr lang="nb-NO"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87833" y="1601001"/>
            <a:ext cx="11353800" cy="5616229"/>
          </a:xfrm>
        </p:spPr>
        <p:txBody>
          <a:bodyPr/>
          <a:lstStyle/>
          <a:p>
            <a:pPr>
              <a:lnSpc>
                <a:spcPct val="100000"/>
              </a:lnSpc>
              <a:spcBef>
                <a:spcPts val="800"/>
              </a:spcBef>
              <a:buClr>
                <a:schemeClr val="bg1"/>
              </a:buClr>
              <a:buFont typeface="Wingdings" panose="05000000000000000000" pitchFamily="2" charset="2"/>
              <a:buChar char="§"/>
            </a:pPr>
            <a:r>
              <a:rPr lang="nb-NO" sz="20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Hvilke konsekvenser fikk kristenretten for utviklingen av Norge? </a:t>
            </a:r>
            <a:r>
              <a:rPr lang="nb-NO" sz="2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Som viking kommer Thor Haavik roende inn til Moster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Kristendommens vei til landet</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 er omsluttet av kristendom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Fra vikingtid til moderne demokrati</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Vikingskip, kors, riksvåpenet, “den kristne kulturarven…”, kirkeklokker, kongen i Nidarosdomen, </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Stortinget, tinghus, NAV- skilt osv. Ting vi forbinder med demokratiet og velferdssamfunnet Norge</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”Hvordan kom vi hit?” For å få svar på det, må vi reise over 1000 år tilbake i tid"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På Moster leser Thor formålsparagrafen i Kristenretten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og Ole Petter Erlandsen forteller om konsekvenser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egentlig folk hva kristenretten er for noe?” - 5 på gata om kristenretten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Arkeolog Ellen Grav (Kulisteinen), forfatter Simon Herland (statuen av Olav den Hellige) og kirkehistoriker Øystein Ekroll (Nidarosdomen)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Den ortodokse presten Kristian Akselberg forteller om miljøet Olav var en del av i Kiev</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og </a:t>
            </a:r>
            <a:r>
              <a:rPr lang="nb-NO" sz="1800" b="1"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funfacts</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1</a:t>
            </a:fld>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418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1B81737-4A4D-4AA7-96DF-E0DA23977D09}"/>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2F318C18-41ED-44F5-8936-35D36E9B61E2}"/>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44AB5FD7-756C-4908-AF9E-85E5E2714D82}"/>
              </a:ext>
            </a:extLst>
          </p:cNvPr>
          <p:cNvSpPr>
            <a:spLocks noGrp="1"/>
          </p:cNvSpPr>
          <p:nvPr>
            <p:ph idx="1"/>
          </p:nvPr>
        </p:nvSpPr>
        <p:spPr>
          <a:xfrm>
            <a:off x="1758462" y="2060575"/>
            <a:ext cx="9355015" cy="4070350"/>
          </a:xfrm>
        </p:spPr>
        <p:txBody>
          <a:bodyPr/>
          <a:lstStyle/>
          <a:p>
            <a:pPr marL="0" indent="0">
              <a:buNone/>
              <a:defRPr/>
            </a:pPr>
            <a:r>
              <a:rPr lang="nb-NO" sz="2000" dirty="0">
                <a:solidFill>
                  <a:schemeClr val="bg1"/>
                </a:solidFill>
              </a:rPr>
              <a:t>Det er ulike syn på vikingtiden, men hva skulle til for å kristne norrøne?</a:t>
            </a:r>
          </a:p>
        </p:txBody>
      </p:sp>
      <p:pic>
        <p:nvPicPr>
          <p:cNvPr id="5" name="Picture 2" descr="Skaperkraft_logo_off-white">
            <a:extLst>
              <a:ext uri="{FF2B5EF4-FFF2-40B4-BE49-F238E27FC236}">
                <a16:creationId xmlns:a16="http://schemas.microsoft.com/office/drawing/2014/main" id="{73473B26-C5BC-8F4B-D4F3-E8473E1DA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https://484ofwce1my43fnec68g48124i-wpengine.netdna-ssl.com/wp-content/uploads/2012/04/73-Kong-Olavs-fall.jpg">
            <a:extLst>
              <a:ext uri="{FF2B5EF4-FFF2-40B4-BE49-F238E27FC236}">
                <a16:creationId xmlns:a16="http://schemas.microsoft.com/office/drawing/2014/main" id="{E0EB1474-7213-4DBC-8C93-3FF805A86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417639"/>
            <a:ext cx="74644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254A3CC2-BAF6-4216-8474-09FC302B3B58}"/>
              </a:ext>
            </a:extLst>
          </p:cNvPr>
          <p:cNvSpPr>
            <a:spLocks noGrp="1"/>
          </p:cNvSpPr>
          <p:nvPr>
            <p:ph type="title"/>
          </p:nvPr>
        </p:nvSpPr>
        <p:spPr/>
        <p:txBody>
          <a:bodyPr/>
          <a:lstStyle/>
          <a:p>
            <a:pPr>
              <a:defRPr/>
            </a:pPr>
            <a:r>
              <a:rPr lang="nb-NO" dirty="0"/>
              <a:t>Ble vi kristnet ved et slagsmål?</a:t>
            </a:r>
          </a:p>
        </p:txBody>
      </p:sp>
    </p:spTree>
    <p:extLst>
      <p:ext uri="{BB962C8B-B14F-4D97-AF65-F5344CB8AC3E}">
        <p14:creationId xmlns:p14="http://schemas.microsoft.com/office/powerpoint/2010/main" val="2652786181"/>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602" name="Picture 5" descr="https://484ofwce1my43fnec68g48124i-wpengine.netdna-ssl.com/wp-content/uploads/2012/04/73-Kong-Olavs-fall.jpg">
            <a:extLst>
              <a:ext uri="{FF2B5EF4-FFF2-40B4-BE49-F238E27FC236}">
                <a16:creationId xmlns:a16="http://schemas.microsoft.com/office/drawing/2014/main" id="{E0EB1474-7213-4DBC-8C93-3FF805A86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417639"/>
            <a:ext cx="74644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254A3CC2-BAF6-4216-8474-09FC302B3B58}"/>
              </a:ext>
            </a:extLst>
          </p:cNvPr>
          <p:cNvSpPr>
            <a:spLocks noGrp="1"/>
          </p:cNvSpPr>
          <p:nvPr>
            <p:ph type="title"/>
          </p:nvPr>
        </p:nvSpPr>
        <p:spPr/>
        <p:txBody>
          <a:bodyPr/>
          <a:lstStyle/>
          <a:p>
            <a:pPr>
              <a:defRPr/>
            </a:pPr>
            <a:r>
              <a:rPr lang="nb-NO" dirty="0"/>
              <a:t>Ble vi kristnet ved et slagsmål?</a:t>
            </a:r>
          </a:p>
        </p:txBody>
      </p:sp>
      <p:pic>
        <p:nvPicPr>
          <p:cNvPr id="25604" name="Picture 1">
            <a:extLst>
              <a:ext uri="{FF2B5EF4-FFF2-40B4-BE49-F238E27FC236}">
                <a16:creationId xmlns:a16="http://schemas.microsoft.com/office/drawing/2014/main" id="{A2F338B2-E8B9-4AB6-8092-73F4D92A7D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021430">
            <a:off x="475115" y="2659289"/>
            <a:ext cx="819467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2403A732-D66D-4CF3-CC86-B36D836876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9" y="2132423"/>
            <a:ext cx="2247718" cy="6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15">
            <a:extLst>
              <a:ext uri="{FF2B5EF4-FFF2-40B4-BE49-F238E27FC236}">
                <a16:creationId xmlns:a16="http://schemas.microsoft.com/office/drawing/2014/main" id="{A3AF6858-2AE3-A3B5-2BB6-B2B1D127E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3629" b="89877"/>
          <a:stretch>
            <a:fillRect/>
          </a:stretch>
        </p:blipFill>
        <p:spPr bwMode="auto">
          <a:xfrm>
            <a:off x="152581" y="2864234"/>
            <a:ext cx="3381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6"/>
            <a:extLst>
              <a:ext uri="{FF2B5EF4-FFF2-40B4-BE49-F238E27FC236}">
                <a16:creationId xmlns:a16="http://schemas.microsoft.com/office/drawing/2014/main" id="{CA5FF8FD-FC7E-4412-9A77-90133BD44967}"/>
              </a:ext>
            </a:extLst>
          </p:cNvPr>
          <p:cNvPicPr>
            <a:picLocks noChangeAspect="1"/>
          </p:cNvPicPr>
          <p:nvPr/>
        </p:nvPicPr>
        <p:blipFill>
          <a:blip r:embed="rId7">
            <a:extLst>
              <a:ext uri="{28A0092B-C50C-407E-A947-70E740481C1C}">
                <a14:useLocalDpi xmlns:a14="http://schemas.microsoft.com/office/drawing/2010/main" val="0"/>
              </a:ext>
            </a:extLst>
          </a:blip>
          <a:srcRect l="8333"/>
          <a:stretch>
            <a:fillRect/>
          </a:stretch>
        </p:blipFill>
        <p:spPr bwMode="auto">
          <a:xfrm rot="1057381">
            <a:off x="7781568" y="4804037"/>
            <a:ext cx="4613958" cy="149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2B5725-F1E2-D944-92FC-F9C1AE6B21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431837">
            <a:off x="10045705" y="4027034"/>
            <a:ext cx="174307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12">
            <a:extLst>
              <a:ext uri="{FF2B5EF4-FFF2-40B4-BE49-F238E27FC236}">
                <a16:creationId xmlns:a16="http://schemas.microsoft.com/office/drawing/2014/main" id="{4D91A472-DF38-0042-B6AC-12E0F93361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31837">
            <a:off x="9916883" y="4588034"/>
            <a:ext cx="1610638" cy="3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8FE63279-8B0D-4888-8DD9-5F96C6B4D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04" y="2233380"/>
            <a:ext cx="7219947" cy="22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a:extLst>
              <a:ext uri="{FF2B5EF4-FFF2-40B4-BE49-F238E27FC236}">
                <a16:creationId xmlns:a16="http://schemas.microsoft.com/office/drawing/2014/main" id="{D4D98362-6400-4E1A-9C25-C93E7D4A74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768" y="1165113"/>
            <a:ext cx="38306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6E5336D8-9036-40C6-972A-24F24B96E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4408" y="2"/>
            <a:ext cx="2235411" cy="298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E109FC20-6A6C-78BA-0DBD-E13972C1A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0933" y="2628071"/>
            <a:ext cx="31601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innhold 2">
            <a:extLst>
              <a:ext uri="{FF2B5EF4-FFF2-40B4-BE49-F238E27FC236}">
                <a16:creationId xmlns:a16="http://schemas.microsoft.com/office/drawing/2014/main" id="{6BB209B1-187C-6B0E-62F5-2082BBBCB3E6}"/>
              </a:ext>
            </a:extLst>
          </p:cNvPr>
          <p:cNvSpPr>
            <a:spLocks noGrp="1"/>
          </p:cNvSpPr>
          <p:nvPr>
            <p:ph idx="1"/>
          </p:nvPr>
        </p:nvSpPr>
        <p:spPr>
          <a:xfrm>
            <a:off x="478971" y="4694330"/>
            <a:ext cx="8531076" cy="2054814"/>
          </a:xfrm>
          <a:solidFill>
            <a:schemeClr val="accent2"/>
          </a:solidFill>
        </p:spPr>
        <p:txBody>
          <a:bodyPr/>
          <a:lstStyle/>
          <a:p>
            <a:pPr marL="0" indent="0" algn="ctr">
              <a:spcBef>
                <a:spcPts val="600"/>
              </a:spcBef>
              <a:buNone/>
              <a:defRPr/>
            </a:pPr>
            <a:r>
              <a:rPr lang="nb-NO" sz="1800" b="1" dirty="0">
                <a:solidFill>
                  <a:srgbClr val="001A23"/>
                </a:solidFill>
              </a:rPr>
              <a:t>«</a:t>
            </a:r>
            <a:r>
              <a:rPr lang="nb-NO" sz="2000" b="1" dirty="0">
                <a:solidFill>
                  <a:srgbClr val="001A23"/>
                </a:solidFill>
              </a:rPr>
              <a:t>Håkons opphold i England må ha vært som en tidsreise»</a:t>
            </a:r>
          </a:p>
          <a:p>
            <a:pPr marL="0" indent="0">
              <a:spcBef>
                <a:spcPts val="600"/>
              </a:spcBef>
              <a:buNone/>
              <a:defRPr/>
            </a:pPr>
            <a:r>
              <a:rPr lang="nb-NO" dirty="0">
                <a:solidFill>
                  <a:srgbClr val="001A23"/>
                </a:solidFill>
              </a:rPr>
              <a:t>«Han kom fra den hedenske vikingtiden til den kristne middelalderen. Hårfagres Norge var et knippe </a:t>
            </a:r>
            <a:r>
              <a:rPr lang="nb-NO" dirty="0" err="1">
                <a:solidFill>
                  <a:srgbClr val="001A23"/>
                </a:solidFill>
              </a:rPr>
              <a:t>høvdingedømmer</a:t>
            </a:r>
            <a:r>
              <a:rPr lang="nb-NO" dirty="0">
                <a:solidFill>
                  <a:srgbClr val="001A23"/>
                </a:solidFill>
              </a:rPr>
              <a:t> samlet under én mann, et land uten byer, kirker og bøker og uten noen felles institusjoner. Kong Adalsteins England var noe helt annet.</a:t>
            </a:r>
          </a:p>
          <a:p>
            <a:pPr marL="0" indent="0">
              <a:spcBef>
                <a:spcPts val="600"/>
              </a:spcBef>
              <a:buNone/>
              <a:defRPr/>
            </a:pPr>
            <a:r>
              <a:rPr lang="nb-NO" dirty="0">
                <a:solidFill>
                  <a:srgbClr val="001A23"/>
                </a:solidFill>
              </a:rPr>
              <a:t>Her møtte Håkon blomstrende handel, en utviklet kirkeorganisasjon, et velorganisert forsvar og skrevne lover. Han møtte også en konge som kunne omgi seg med mer pomp og prakt enn Hårfagre kunne drømme om, og et hoff som dyrket boklig lærdom».</a:t>
            </a:r>
          </a:p>
          <a:p>
            <a:pPr marL="0" indent="0">
              <a:spcBef>
                <a:spcPts val="600"/>
              </a:spcBef>
              <a:buNone/>
              <a:defRPr/>
            </a:pPr>
            <a:r>
              <a:rPr lang="nb-NO" sz="1400" i="1" dirty="0">
                <a:solidFill>
                  <a:srgbClr val="001A23"/>
                </a:solidFill>
              </a:rPr>
              <a:t>Historikeren Synnøve </a:t>
            </a:r>
            <a:r>
              <a:rPr lang="nb-NO" sz="1400" i="1" dirty="0" err="1">
                <a:solidFill>
                  <a:srgbClr val="001A23"/>
                </a:solidFill>
              </a:rPr>
              <a:t>Veinan</a:t>
            </a:r>
            <a:r>
              <a:rPr lang="nb-NO" sz="1400" i="1" dirty="0">
                <a:solidFill>
                  <a:srgbClr val="001A23"/>
                </a:solidFill>
              </a:rPr>
              <a:t> Hellerud: «Håkons kamp», Levende Historie 3/2013</a:t>
            </a:r>
            <a:endParaRPr lang="nb-NO" dirty="0">
              <a:solidFill>
                <a:srgbClr val="001A23"/>
              </a:solidFill>
            </a:endParaRPr>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1E1B20-FB4B-422E-AE9E-D34AF5BE968D}"/>
              </a:ext>
            </a:extLst>
          </p:cNvPr>
          <p:cNvSpPr>
            <a:spLocks noGrp="1"/>
          </p:cNvSpPr>
          <p:nvPr>
            <p:ph type="title"/>
          </p:nvPr>
        </p:nvSpPr>
        <p:spPr>
          <a:xfrm>
            <a:off x="1981200" y="115889"/>
            <a:ext cx="8229600" cy="1139825"/>
          </a:xfrm>
        </p:spPr>
        <p:txBody>
          <a:bodyPr/>
          <a:lstStyle/>
          <a:p>
            <a:pPr>
              <a:defRPr/>
            </a:pPr>
            <a:r>
              <a:rPr lang="nb-NO" dirty="0"/>
              <a:t>Kristnet ved makt?</a:t>
            </a:r>
          </a:p>
        </p:txBody>
      </p:sp>
      <p:sp>
        <p:nvSpPr>
          <p:cNvPr id="3" name="Plassholder for innhold 2">
            <a:extLst>
              <a:ext uri="{FF2B5EF4-FFF2-40B4-BE49-F238E27FC236}">
                <a16:creationId xmlns:a16="http://schemas.microsoft.com/office/drawing/2014/main" id="{CA404695-7794-4294-BE75-7E7635D8D59A}"/>
              </a:ext>
            </a:extLst>
          </p:cNvPr>
          <p:cNvSpPr>
            <a:spLocks noGrp="1"/>
          </p:cNvSpPr>
          <p:nvPr>
            <p:ph idx="1"/>
          </p:nvPr>
        </p:nvSpPr>
        <p:spPr>
          <a:xfrm>
            <a:off x="645213" y="1395415"/>
            <a:ext cx="7799093" cy="3260992"/>
          </a:xfrm>
        </p:spPr>
        <p:txBody>
          <a:bodyPr>
            <a:normAutofit/>
          </a:bodyPr>
          <a:lstStyle/>
          <a:p>
            <a:pPr marL="252000" indent="-252000">
              <a:defRPr/>
            </a:pPr>
            <a:r>
              <a:rPr lang="nb-NO" sz="2000" dirty="0"/>
              <a:t>Ja, Norge ble kristnet ved «makt»</a:t>
            </a:r>
          </a:p>
          <a:p>
            <a:pPr marL="468000" lvl="1" indent="-252000">
              <a:spcBef>
                <a:spcPts val="600"/>
              </a:spcBef>
              <a:defRPr/>
            </a:pPr>
            <a:r>
              <a:rPr lang="nb-NO" sz="1800" b="1" u="sng" dirty="0"/>
              <a:t>Hard</a:t>
            </a:r>
            <a:r>
              <a:rPr lang="nb-NO" sz="1800" b="1" dirty="0"/>
              <a:t> makt – kampen for et sentralt norsk kongedømme</a:t>
            </a:r>
          </a:p>
          <a:p>
            <a:pPr marL="720000" lvl="2" indent="-180000">
              <a:defRPr/>
            </a:pPr>
            <a:r>
              <a:rPr lang="nb-NO" sz="1600" dirty="0"/>
              <a:t>Kongene krevde </a:t>
            </a:r>
            <a:r>
              <a:rPr lang="nb-NO" sz="1600" b="1" dirty="0"/>
              <a:t>lojalitet</a:t>
            </a:r>
            <a:r>
              <a:rPr lang="nb-NO" sz="1600" dirty="0"/>
              <a:t> - primsigning/dåp et viktig tegn</a:t>
            </a:r>
          </a:p>
          <a:p>
            <a:pPr marL="720000" lvl="2" indent="-180000">
              <a:defRPr/>
            </a:pPr>
            <a:r>
              <a:rPr lang="nb-NO" sz="1600" dirty="0"/>
              <a:t>Skaldekvadene nevner ikke kristning</a:t>
            </a:r>
          </a:p>
          <a:p>
            <a:pPr marL="468000" lvl="1" indent="-252000">
              <a:spcBef>
                <a:spcPts val="1200"/>
              </a:spcBef>
              <a:defRPr/>
            </a:pPr>
            <a:r>
              <a:rPr lang="nb-NO" sz="1800" b="1" u="sng" dirty="0"/>
              <a:t>Myk</a:t>
            </a:r>
            <a:r>
              <a:rPr lang="nb-NO" sz="1800" b="1" dirty="0"/>
              <a:t> makt </a:t>
            </a:r>
            <a:r>
              <a:rPr lang="nb-NO" sz="1800" dirty="0"/>
              <a:t>– «soft </a:t>
            </a:r>
            <a:r>
              <a:rPr lang="nb-NO" sz="1800" dirty="0" err="1"/>
              <a:t>power</a:t>
            </a:r>
            <a:r>
              <a:rPr lang="nb-NO" sz="1800" dirty="0"/>
              <a:t>»</a:t>
            </a:r>
          </a:p>
          <a:p>
            <a:pPr marL="720000" lvl="2" indent="-180000">
              <a:spcBef>
                <a:spcPts val="384"/>
              </a:spcBef>
              <a:defRPr/>
            </a:pPr>
            <a:r>
              <a:rPr lang="nb-NO" sz="1600" b="1" dirty="0"/>
              <a:t>Personlig, kulturelt og … religiøst</a:t>
            </a:r>
          </a:p>
          <a:p>
            <a:pPr marL="1080000" lvl="3" indent="-180000">
              <a:defRPr/>
            </a:pPr>
            <a:r>
              <a:rPr lang="nb-NO" sz="1600" dirty="0"/>
              <a:t>Overtalelse, insentiver, forbilder og appell til verdier</a:t>
            </a:r>
          </a:p>
          <a:p>
            <a:pPr marL="1080000" lvl="3" indent="-180000">
              <a:defRPr/>
            </a:pPr>
            <a:r>
              <a:rPr lang="nb-NO" sz="1600" dirty="0"/>
              <a:t>Politisk prosess, pragmatiske hensyn, gaver og gjenytelser</a:t>
            </a:r>
          </a:p>
          <a:p>
            <a:pPr marL="1080000" lvl="3" indent="-180000">
              <a:defRPr/>
            </a:pPr>
            <a:r>
              <a:rPr lang="nb-NO" sz="1600" dirty="0"/>
              <a:t>Lærdomskultur, bokproduksjon, vannmøller, arkitektur, noter…</a:t>
            </a:r>
          </a:p>
          <a:p>
            <a:pPr marL="1080000" lvl="3" indent="-180000">
              <a:defRPr/>
            </a:pPr>
            <a:r>
              <a:rPr lang="nb-NO" sz="1600" dirty="0"/>
              <a:t>Endret hva man så som troverdig, godt, verdifullt og plausibelt</a:t>
            </a:r>
          </a:p>
          <a:p>
            <a:pPr marL="1080000" lvl="3" indent="-180000">
              <a:defRPr/>
            </a:pPr>
            <a:endParaRPr lang="nb-NO" dirty="0"/>
          </a:p>
        </p:txBody>
      </p:sp>
      <p:sp>
        <p:nvSpPr>
          <p:cNvPr id="4" name="TekstSylinder 3">
            <a:extLst>
              <a:ext uri="{FF2B5EF4-FFF2-40B4-BE49-F238E27FC236}">
                <a16:creationId xmlns:a16="http://schemas.microsoft.com/office/drawing/2014/main" id="{1529F6BD-191E-4483-84CE-096D58263097}"/>
              </a:ext>
            </a:extLst>
          </p:cNvPr>
          <p:cNvSpPr txBox="1"/>
          <p:nvPr/>
        </p:nvSpPr>
        <p:spPr>
          <a:xfrm>
            <a:off x="478971" y="4649792"/>
            <a:ext cx="8531076" cy="2200602"/>
          </a:xfrm>
          <a:prstGeom prst="rect">
            <a:avLst/>
          </a:prstGeom>
          <a:solidFill>
            <a:schemeClr val="accent2"/>
          </a:solidFill>
        </p:spPr>
        <p:txBody>
          <a:bodyPr wrap="square">
            <a:spAutoFit/>
          </a:bodyPr>
          <a:lstStyle/>
          <a:p>
            <a:pPr algn="ctr">
              <a:defRPr/>
            </a:pPr>
            <a:r>
              <a:rPr lang="nb-NO" sz="2400" b="1" dirty="0">
                <a:solidFill>
                  <a:srgbClr val="001A23"/>
                </a:solidFill>
              </a:rPr>
              <a:t>Opplevde stadig flere kristen tro som fremskritt og godhet?</a:t>
            </a:r>
          </a:p>
          <a:p>
            <a:pPr>
              <a:spcBef>
                <a:spcPts val="600"/>
              </a:spcBef>
              <a:defRPr/>
            </a:pPr>
            <a:r>
              <a:rPr lang="nb-NO" dirty="0">
                <a:solidFill>
                  <a:srgbClr val="001A23"/>
                </a:solidFill>
              </a:rPr>
              <a:t>«Jeg kunne faktisk ikke se bort fra at Harald [Blåtann] selv hadde vurdert de to religiøse retningene opp mot hverandre og kommet frem til at kristendommen sto for en mer avansert og bedre bruk av gudskreftene i verden, med sin tilhørende filosofi, administrasjon, skrivekunst og bokproduksjon. Heller ikke at han så på konverteringen til kristendommen som en utvikling til noe mer sivilisert».</a:t>
            </a:r>
          </a:p>
          <a:p>
            <a:pPr>
              <a:defRPr/>
            </a:pPr>
            <a:r>
              <a:rPr lang="nb-NO" dirty="0">
                <a:solidFill>
                  <a:srgbClr val="001A23"/>
                </a:solidFill>
              </a:rPr>
              <a:t>	- Øystein Morten i </a:t>
            </a:r>
            <a:r>
              <a:rPr lang="nb-NO" i="1" dirty="0">
                <a:solidFill>
                  <a:srgbClr val="001A23"/>
                </a:solidFill>
              </a:rPr>
              <a:t>Jakten på Olav Tryggvasson</a:t>
            </a:r>
            <a:r>
              <a:rPr lang="nb-NO" dirty="0">
                <a:solidFill>
                  <a:srgbClr val="001A23"/>
                </a:solidFill>
              </a:rPr>
              <a:t>, Vigmostad Bjørke 2019</a:t>
            </a:r>
          </a:p>
        </p:txBody>
      </p:sp>
      <p:pic>
        <p:nvPicPr>
          <p:cNvPr id="34821" name="Picture 2" descr="Jakten på Olav Tryggvason">
            <a:extLst>
              <a:ext uri="{FF2B5EF4-FFF2-40B4-BE49-F238E27FC236}">
                <a16:creationId xmlns:a16="http://schemas.microsoft.com/office/drawing/2014/main" id="{CBF3F7D3-9B39-49E5-9221-BCC811DCC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086" y="2020169"/>
            <a:ext cx="3127376" cy="479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2118E1E-1B48-788A-54B0-2C59C5020772}"/>
              </a:ext>
            </a:extLst>
          </p:cNvPr>
          <p:cNvSpPr/>
          <p:nvPr/>
        </p:nvSpPr>
        <p:spPr>
          <a:xfrm>
            <a:off x="4234543" y="8348"/>
            <a:ext cx="3516086" cy="6841304"/>
          </a:xfrm>
          <a:prstGeom prst="rect">
            <a:avLst/>
          </a:prstGeom>
          <a:solidFill>
            <a:schemeClr val="accent6">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a:extLst>
              <a:ext uri="{FF2B5EF4-FFF2-40B4-BE49-F238E27FC236}">
                <a16:creationId xmlns:a16="http://schemas.microsoft.com/office/drawing/2014/main" id="{07826D4A-3DE5-88C4-255F-3857D2EA2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59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F30870C-19E8-7817-86D2-BD24337B3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39"/>
          <a:stretch/>
        </p:blipFill>
        <p:spPr bwMode="auto">
          <a:xfrm>
            <a:off x="7423900" y="8348"/>
            <a:ext cx="47572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CAD685CD-8718-4144-EC56-EB2ADB5F18E8}"/>
              </a:ext>
            </a:extLst>
          </p:cNvPr>
          <p:cNvSpPr txBox="1"/>
          <p:nvPr/>
        </p:nvSpPr>
        <p:spPr>
          <a:xfrm>
            <a:off x="4016836" y="362281"/>
            <a:ext cx="4910139" cy="1323439"/>
          </a:xfrm>
          <a:prstGeom prst="rect">
            <a:avLst/>
          </a:prstGeom>
          <a:noFill/>
        </p:spPr>
        <p:txBody>
          <a:bodyPr wrap="square" rtlCol="0">
            <a:spAutoFit/>
          </a:bodyPr>
          <a:lstStyle/>
          <a:p>
            <a:pPr algn="ctr"/>
            <a:r>
              <a:rPr lang="nb-NO" sz="4000" dirty="0">
                <a:solidFill>
                  <a:schemeClr val="bg2"/>
                </a:solidFill>
              </a:rPr>
              <a:t>Kulisteinen </a:t>
            </a:r>
          </a:p>
          <a:p>
            <a:pPr algn="ctr"/>
            <a:r>
              <a:rPr lang="nb-NO" sz="4000" dirty="0">
                <a:solidFill>
                  <a:schemeClr val="bg2"/>
                </a:solidFill>
              </a:rPr>
              <a:t>– «Norges dåpsattest»</a:t>
            </a:r>
          </a:p>
        </p:txBody>
      </p:sp>
    </p:spTree>
    <p:extLst>
      <p:ext uri="{BB962C8B-B14F-4D97-AF65-F5344CB8AC3E}">
        <p14:creationId xmlns:p14="http://schemas.microsoft.com/office/powerpoint/2010/main" val="3631973920"/>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2ED507-CA02-A114-E7FD-4FCB45D6C150}"/>
              </a:ext>
            </a:extLst>
          </p:cNvPr>
          <p:cNvSpPr>
            <a:spLocks noGrp="1"/>
          </p:cNvSpPr>
          <p:nvPr>
            <p:ph type="title"/>
          </p:nvPr>
        </p:nvSpPr>
        <p:spPr/>
        <p:txBody>
          <a:bodyPr/>
          <a:lstStyle/>
          <a:p>
            <a:r>
              <a:rPr lang="nb-NO" dirty="0"/>
              <a:t>Nyere tolkning – </a:t>
            </a:r>
            <a:r>
              <a:rPr lang="nb-NO" u="sng" dirty="0"/>
              <a:t>bedret</a:t>
            </a:r>
            <a:r>
              <a:rPr lang="nb-NO" dirty="0"/>
              <a:t> Norge</a:t>
            </a:r>
          </a:p>
        </p:txBody>
      </p:sp>
      <p:sp>
        <p:nvSpPr>
          <p:cNvPr id="3" name="Plassholder for innhold 2">
            <a:extLst>
              <a:ext uri="{FF2B5EF4-FFF2-40B4-BE49-F238E27FC236}">
                <a16:creationId xmlns:a16="http://schemas.microsoft.com/office/drawing/2014/main" id="{56654D2E-FED8-F4E4-45CC-323081059F7D}"/>
              </a:ext>
            </a:extLst>
          </p:cNvPr>
          <p:cNvSpPr>
            <a:spLocks noGrp="1"/>
          </p:cNvSpPr>
          <p:nvPr>
            <p:ph idx="1"/>
          </p:nvPr>
        </p:nvSpPr>
        <p:spPr>
          <a:xfrm>
            <a:off x="767408" y="3573016"/>
            <a:ext cx="10972800" cy="1468757"/>
          </a:xfrm>
          <a:solidFill>
            <a:srgbClr val="0ABFB6"/>
          </a:solidFill>
        </p:spPr>
        <p:txBody>
          <a:bodyPr/>
          <a:lstStyle/>
          <a:p>
            <a:pPr marL="0" indent="0" algn="ctr">
              <a:spcBef>
                <a:spcPts val="0"/>
              </a:spcBef>
              <a:buNone/>
            </a:pPr>
            <a:r>
              <a:rPr lang="nb-NO" sz="4400" b="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«tolv vintre hadde kristen­dommen </a:t>
            </a:r>
          </a:p>
          <a:p>
            <a:pPr marL="0" indent="0" algn="ctr">
              <a:spcBef>
                <a:spcPts val="0"/>
              </a:spcBef>
              <a:buNone/>
            </a:pPr>
            <a:r>
              <a:rPr lang="nb-NO" sz="4800" b="1" i="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bedret</a:t>
            </a:r>
            <a:r>
              <a:rPr lang="nb-NO" sz="4400" b="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(forholdene) i Norge»</a:t>
            </a:r>
            <a:endParaRPr lang="nb-NO" sz="5400" b="1" dirty="0">
              <a:solidFill>
                <a:schemeClr val="bg2"/>
              </a:solidFill>
              <a:effectLst>
                <a:outerShdw blurRad="38100" dist="38100" dir="2700000" algn="tl">
                  <a:srgbClr val="000000">
                    <a:alpha val="43137"/>
                  </a:srgbClr>
                </a:outerShdw>
              </a:effectLst>
            </a:endParaRPr>
          </a:p>
        </p:txBody>
      </p:sp>
      <p:sp>
        <p:nvSpPr>
          <p:cNvPr id="4" name="Plassholder for innhold 2">
            <a:extLst>
              <a:ext uri="{FF2B5EF4-FFF2-40B4-BE49-F238E27FC236}">
                <a16:creationId xmlns:a16="http://schemas.microsoft.com/office/drawing/2014/main" id="{E0B17062-62E3-88D6-4E3E-CAFAED188C44}"/>
              </a:ext>
            </a:extLst>
          </p:cNvPr>
          <p:cNvSpPr txBox="1">
            <a:spLocks/>
          </p:cNvSpPr>
          <p:nvPr/>
        </p:nvSpPr>
        <p:spPr bwMode="auto">
          <a:xfrm>
            <a:off x="767408" y="1916832"/>
            <a:ext cx="10972800" cy="1468757"/>
          </a:xfrm>
          <a:prstGeom prst="rect">
            <a:avLst/>
          </a:prstGeom>
          <a:solidFill>
            <a:srgbClr val="0ABFB6"/>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9pPr>
          </a:lstStyle>
          <a:p>
            <a:pPr marL="0" indent="0" algn="ctr">
              <a:spcBef>
                <a:spcPts val="0"/>
              </a:spcBef>
              <a:buFont typeface="Wingdings" panose="05000000000000000000" pitchFamily="2" charset="2"/>
              <a:buNone/>
            </a:pPr>
            <a:r>
              <a:rPr lang="nb-NO" sz="4400" b="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«tolv vintre hadde kristen­dommen </a:t>
            </a:r>
          </a:p>
          <a:p>
            <a:pPr marL="0" indent="0" algn="ctr">
              <a:spcBef>
                <a:spcPts val="0"/>
              </a:spcBef>
              <a:buFont typeface="Wingdings" panose="05000000000000000000" pitchFamily="2" charset="2"/>
              <a:buNone/>
            </a:pPr>
            <a:r>
              <a:rPr lang="nb-NO" sz="4400" b="1" i="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vært</a:t>
            </a:r>
            <a:r>
              <a:rPr lang="nb-NO" sz="4400" b="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 Norge»</a:t>
            </a:r>
            <a:endParaRPr lang="nb-NO" sz="5400" b="1" kern="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63996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AD9E31-7197-12BF-CAE7-031FDA6B957E}"/>
              </a:ext>
            </a:extLst>
          </p:cNvPr>
          <p:cNvSpPr>
            <a:spLocks noGrp="1"/>
          </p:cNvSpPr>
          <p:nvPr>
            <p:ph type="title"/>
          </p:nvPr>
        </p:nvSpPr>
        <p:spPr/>
        <p:txBody>
          <a:bodyPr/>
          <a:lstStyle/>
          <a:p>
            <a:r>
              <a:rPr lang="nb-NO" dirty="0"/>
              <a:t>En ny retning for landet</a:t>
            </a:r>
          </a:p>
        </p:txBody>
      </p:sp>
      <p:sp>
        <p:nvSpPr>
          <p:cNvPr id="3" name="Plassholder for innhold 2">
            <a:extLst>
              <a:ext uri="{FF2B5EF4-FFF2-40B4-BE49-F238E27FC236}">
                <a16:creationId xmlns:a16="http://schemas.microsoft.com/office/drawing/2014/main" id="{456114F7-BA1D-B8DB-4CF4-03844C5E1ABF}"/>
              </a:ext>
            </a:extLst>
          </p:cNvPr>
          <p:cNvSpPr>
            <a:spLocks noGrp="1"/>
          </p:cNvSpPr>
          <p:nvPr>
            <p:ph idx="1"/>
          </p:nvPr>
        </p:nvSpPr>
        <p:spPr>
          <a:xfrm>
            <a:off x="609600" y="2492896"/>
            <a:ext cx="11122877" cy="2620885"/>
          </a:xfrm>
          <a:solidFill>
            <a:srgbClr val="2AB2A6"/>
          </a:solidFill>
          <a:effectLst>
            <a:glow rad="228600">
              <a:schemeClr val="accent1">
                <a:satMod val="175000"/>
                <a:alpha val="40000"/>
              </a:schemeClr>
            </a:glow>
          </a:effectLst>
        </p:spPr>
        <p:txBody>
          <a:bodyPr/>
          <a:lstStyle/>
          <a:p>
            <a:pPr marL="0" indent="0" algn="ctr">
              <a:buNone/>
            </a:pPr>
            <a:r>
              <a:rPr lang="nb-NO"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«Det første i vår lov er at vi skal bøye oss mot øst og be til den hellige Krist om godt år og fred, at vi må få holde landet vårt bygd, og kongen vår ved god helse. </a:t>
            </a:r>
          </a:p>
          <a:p>
            <a:pPr marL="0" indent="0" algn="ctr">
              <a:buNone/>
            </a:pPr>
            <a:r>
              <a:rPr lang="nb-NO"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Han være vår venn og vi hans, men Gud venn til oss alle».</a:t>
            </a:r>
            <a:endParaRPr lang="nb-NO"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89064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A655DA-A671-EB77-D374-37CB3FB8D134}"/>
              </a:ext>
            </a:extLst>
          </p:cNvPr>
          <p:cNvSpPr/>
          <p:nvPr/>
        </p:nvSpPr>
        <p:spPr>
          <a:xfrm>
            <a:off x="1132114" y="4264477"/>
            <a:ext cx="10406743" cy="165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7BE0DA8-F35C-4426-B13F-56F2D3671BE6}"/>
              </a:ext>
            </a:extLst>
          </p:cNvPr>
          <p:cNvSpPr>
            <a:spLocks noGrp="1"/>
          </p:cNvSpPr>
          <p:nvPr>
            <p:ph type="title"/>
          </p:nvPr>
        </p:nvSpPr>
        <p:spPr>
          <a:xfrm>
            <a:off x="2017714" y="269876"/>
            <a:ext cx="8380411" cy="1139825"/>
          </a:xfrm>
        </p:spPr>
        <p:txBody>
          <a:bodyPr/>
          <a:lstStyle/>
          <a:p>
            <a:pPr>
              <a:defRPr/>
            </a:pPr>
            <a:r>
              <a:rPr lang="nb-NO" dirty="0"/>
              <a:t>Hvorfor </a:t>
            </a:r>
            <a:r>
              <a:rPr lang="nb-NO" u="sng" dirty="0"/>
              <a:t>nasjonaljubileum</a:t>
            </a:r>
            <a:r>
              <a:rPr lang="nb-NO" dirty="0"/>
              <a:t> i 2030?</a:t>
            </a:r>
          </a:p>
        </p:txBody>
      </p:sp>
      <p:sp>
        <p:nvSpPr>
          <p:cNvPr id="3" name="Plassholder for innhold 2">
            <a:extLst>
              <a:ext uri="{FF2B5EF4-FFF2-40B4-BE49-F238E27FC236}">
                <a16:creationId xmlns:a16="http://schemas.microsoft.com/office/drawing/2014/main" id="{54C43551-C5B3-42E0-9FB9-148520936A0E}"/>
              </a:ext>
            </a:extLst>
          </p:cNvPr>
          <p:cNvSpPr>
            <a:spLocks noGrp="1"/>
          </p:cNvSpPr>
          <p:nvPr>
            <p:ph idx="1"/>
          </p:nvPr>
        </p:nvSpPr>
        <p:spPr>
          <a:xfrm>
            <a:off x="2040618" y="1633086"/>
            <a:ext cx="10123712" cy="2571061"/>
          </a:xfrm>
        </p:spPr>
        <p:txBody>
          <a:bodyPr/>
          <a:lstStyle/>
          <a:p>
            <a:pPr marL="180000" indent="-180000">
              <a:defRPr/>
            </a:pPr>
            <a:r>
              <a:rPr lang="nb-NO" sz="2400" dirty="0"/>
              <a:t>1030 et av de mest symbolsterke årstallene i norsk historie</a:t>
            </a:r>
          </a:p>
          <a:p>
            <a:pPr marL="432000" lvl="1" indent="-180000">
              <a:defRPr/>
            </a:pPr>
            <a:r>
              <a:rPr lang="nb-NO" sz="1800" b="1" dirty="0"/>
              <a:t>Helt sentral i fortellingen </a:t>
            </a:r>
            <a:r>
              <a:rPr lang="nb-NO" sz="1800" dirty="0"/>
              <a:t>om et </a:t>
            </a:r>
            <a:r>
              <a:rPr lang="nb-NO" sz="1800" b="1" dirty="0">
                <a:ea typeface="+mn-ea"/>
                <a:cs typeface="+mn-cs"/>
              </a:rPr>
              <a:t>selvstendig og samlet norsk rike </a:t>
            </a:r>
            <a:endParaRPr lang="nb-NO" sz="1800" dirty="0">
              <a:ea typeface="+mn-ea"/>
              <a:cs typeface="+mn-cs"/>
            </a:endParaRPr>
          </a:p>
          <a:p>
            <a:pPr marL="889200" lvl="2" indent="-180000">
              <a:defRPr/>
            </a:pPr>
            <a:r>
              <a:rPr lang="nb-NO" sz="1800" dirty="0">
                <a:ea typeface="+mn-ea"/>
                <a:cs typeface="+mn-cs"/>
              </a:rPr>
              <a:t>Ikke del av Danmark – danskene rømte landet i 1035</a:t>
            </a:r>
          </a:p>
          <a:p>
            <a:pPr marL="889200" lvl="2" indent="-180000">
              <a:defRPr/>
            </a:pPr>
            <a:r>
              <a:rPr lang="nb-NO" sz="1800" dirty="0">
                <a:ea typeface="+mn-ea"/>
                <a:cs typeface="+mn-cs"/>
              </a:rPr>
              <a:t>Ikke spredte ættesamfunn utenlandske konger lett kunne erobre</a:t>
            </a:r>
          </a:p>
          <a:p>
            <a:pPr marL="180000" indent="-180000">
              <a:defRPr/>
            </a:pPr>
            <a:r>
              <a:rPr lang="nb-NO" sz="2400" dirty="0"/>
              <a:t>Olav tapte slaget, men vant gjennom martyrdøden</a:t>
            </a:r>
          </a:p>
          <a:p>
            <a:pPr marL="432000" lvl="1" indent="-180000">
              <a:defRPr/>
            </a:pPr>
            <a:r>
              <a:rPr lang="nb-NO" sz="1800" dirty="0">
                <a:ea typeface="+mn-ea"/>
                <a:cs typeface="+mn-cs"/>
              </a:rPr>
              <a:t>Kastet sverdet og oppga volden som sin siste handling – døde som Kristus</a:t>
            </a:r>
          </a:p>
          <a:p>
            <a:pPr marL="432000" lvl="1" indent="-180000">
              <a:defRPr/>
            </a:pPr>
            <a:r>
              <a:rPr lang="nb-NO" sz="1800" dirty="0">
                <a:ea typeface="+mn-ea"/>
                <a:cs typeface="+mn-cs"/>
              </a:rPr>
              <a:t>«Norges evige konge» - den egentlige kongen, det gode kristne idealet</a:t>
            </a:r>
          </a:p>
        </p:txBody>
      </p:sp>
      <p:sp>
        <p:nvSpPr>
          <p:cNvPr id="43012" name="Pil: femkant 3">
            <a:extLst>
              <a:ext uri="{FF2B5EF4-FFF2-40B4-BE49-F238E27FC236}">
                <a16:creationId xmlns:a16="http://schemas.microsoft.com/office/drawing/2014/main" id="{5863D3C0-764A-4712-904E-2C4DB537D5D3}"/>
              </a:ext>
            </a:extLst>
          </p:cNvPr>
          <p:cNvSpPr>
            <a:spLocks noChangeArrowheads="1"/>
          </p:cNvSpPr>
          <p:nvPr/>
        </p:nvSpPr>
        <p:spPr bwMode="auto">
          <a:xfrm>
            <a:off x="1251857" y="4919727"/>
            <a:ext cx="10156371" cy="364678"/>
          </a:xfrm>
          <a:prstGeom prst="homePlate">
            <a:avLst>
              <a:gd name="adj" fmla="val 50167"/>
            </a:avLst>
          </a:prstGeom>
          <a:solidFill>
            <a:srgbClr val="D13329"/>
          </a:solidFill>
          <a:ln w="12700" algn="ctr">
            <a:solidFill>
              <a:schemeClr val="tx1"/>
            </a:solidFill>
            <a:round/>
            <a:headEnd/>
            <a:tailEnd/>
          </a:ln>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eaLnBrk="1" hangingPunct="1">
              <a:spcBef>
                <a:spcPct val="0"/>
              </a:spcBef>
              <a:buClrTx/>
              <a:buSzTx/>
              <a:buFontTx/>
              <a:buNone/>
            </a:pPr>
            <a:r>
              <a:rPr lang="nb-NO" altLang="nb-NO" sz="2000" b="1" dirty="0">
                <a:solidFill>
                  <a:schemeClr val="bg1"/>
                </a:solidFill>
                <a:effectLst>
                  <a:outerShdw blurRad="38100" dist="38100" dir="2700000" algn="tl">
                    <a:srgbClr val="000000">
                      <a:alpha val="43137"/>
                    </a:srgbClr>
                  </a:outerShdw>
                </a:effectLst>
                <a:latin typeface="Arial" panose="020B0604020202020204" pitchFamily="34" charset="0"/>
              </a:rPr>
              <a:t>1024	 		1030	 1031 				1035</a:t>
            </a:r>
          </a:p>
        </p:txBody>
      </p:sp>
      <p:sp>
        <p:nvSpPr>
          <p:cNvPr id="43013" name="TekstSylinder 4">
            <a:extLst>
              <a:ext uri="{FF2B5EF4-FFF2-40B4-BE49-F238E27FC236}">
                <a16:creationId xmlns:a16="http://schemas.microsoft.com/office/drawing/2014/main" id="{47EEA075-1624-4319-9541-C9556F1E1DE8}"/>
              </a:ext>
            </a:extLst>
          </p:cNvPr>
          <p:cNvSpPr txBox="1">
            <a:spLocks noChangeArrowheads="1"/>
          </p:cNvSpPr>
          <p:nvPr/>
        </p:nvSpPr>
        <p:spPr bwMode="auto">
          <a:xfrm>
            <a:off x="1439404" y="5284405"/>
            <a:ext cx="1954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Kristenretten på Moster</a:t>
            </a:r>
          </a:p>
        </p:txBody>
      </p:sp>
      <p:sp>
        <p:nvSpPr>
          <p:cNvPr id="43014" name="TekstSylinder 5">
            <a:extLst>
              <a:ext uri="{FF2B5EF4-FFF2-40B4-BE49-F238E27FC236}">
                <a16:creationId xmlns:a16="http://schemas.microsoft.com/office/drawing/2014/main" id="{7CFAEB3D-1053-49CC-8E18-467355C1E2EE}"/>
              </a:ext>
            </a:extLst>
          </p:cNvPr>
          <p:cNvSpPr txBox="1">
            <a:spLocks noChangeArrowheads="1"/>
          </p:cNvSpPr>
          <p:nvPr/>
        </p:nvSpPr>
        <p:spPr bwMode="auto">
          <a:xfrm>
            <a:off x="4288749" y="4300156"/>
            <a:ext cx="19542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dør på Stiklestad</a:t>
            </a:r>
          </a:p>
        </p:txBody>
      </p:sp>
      <p:sp>
        <p:nvSpPr>
          <p:cNvPr id="43015" name="TekstSylinder 6">
            <a:extLst>
              <a:ext uri="{FF2B5EF4-FFF2-40B4-BE49-F238E27FC236}">
                <a16:creationId xmlns:a16="http://schemas.microsoft.com/office/drawing/2014/main" id="{59DB7E69-02E2-4BC9-9C84-1CCB10B97154}"/>
              </a:ext>
            </a:extLst>
          </p:cNvPr>
          <p:cNvSpPr txBox="1">
            <a:spLocks noChangeArrowheads="1"/>
          </p:cNvSpPr>
          <p:nvPr/>
        </p:nvSpPr>
        <p:spPr bwMode="auto">
          <a:xfrm>
            <a:off x="5700942" y="5274354"/>
            <a:ext cx="1206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kåres til helgen</a:t>
            </a:r>
          </a:p>
        </p:txBody>
      </p:sp>
      <p:sp>
        <p:nvSpPr>
          <p:cNvPr id="43016" name="TekstSylinder 7">
            <a:extLst>
              <a:ext uri="{FF2B5EF4-FFF2-40B4-BE49-F238E27FC236}">
                <a16:creationId xmlns:a16="http://schemas.microsoft.com/office/drawing/2014/main" id="{EE949371-192F-4A42-A282-18C9F889737E}"/>
              </a:ext>
            </a:extLst>
          </p:cNvPr>
          <p:cNvSpPr txBox="1">
            <a:spLocks noChangeArrowheads="1"/>
          </p:cNvSpPr>
          <p:nvPr/>
        </p:nvSpPr>
        <p:spPr bwMode="auto">
          <a:xfrm>
            <a:off x="9088666" y="4317390"/>
            <a:ext cx="195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Norge eget rike, danskene flykter</a:t>
            </a:r>
          </a:p>
        </p:txBody>
      </p:sp>
      <p:sp>
        <p:nvSpPr>
          <p:cNvPr id="43017" name="TekstSylinder 8">
            <a:extLst>
              <a:ext uri="{FF2B5EF4-FFF2-40B4-BE49-F238E27FC236}">
                <a16:creationId xmlns:a16="http://schemas.microsoft.com/office/drawing/2014/main" id="{C9A15698-4B74-45F6-BFE8-D89433EAD3AA}"/>
              </a:ext>
            </a:extLst>
          </p:cNvPr>
          <p:cNvSpPr txBox="1">
            <a:spLocks noChangeArrowheads="1"/>
          </p:cNvSpPr>
          <p:nvPr/>
        </p:nvSpPr>
        <p:spPr bwMode="auto">
          <a:xfrm>
            <a:off x="6868893" y="5248729"/>
            <a:ext cx="2873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Hans tidligere motstandere henter sønnen Magnus hjem</a:t>
            </a:r>
          </a:p>
        </p:txBody>
      </p:sp>
      <p:sp>
        <p:nvSpPr>
          <p:cNvPr id="10" name="TekstSylinder 9">
            <a:extLst>
              <a:ext uri="{FF2B5EF4-FFF2-40B4-BE49-F238E27FC236}">
                <a16:creationId xmlns:a16="http://schemas.microsoft.com/office/drawing/2014/main" id="{226626F1-77DB-4806-B4F0-C4C7D5A37A18}"/>
              </a:ext>
            </a:extLst>
          </p:cNvPr>
          <p:cNvSpPr txBox="1"/>
          <p:nvPr/>
        </p:nvSpPr>
        <p:spPr>
          <a:xfrm>
            <a:off x="3334889" y="6024999"/>
            <a:ext cx="5526083" cy="707886"/>
          </a:xfrm>
          <a:prstGeom prst="rect">
            <a:avLst/>
          </a:prstGeom>
          <a:solidFill>
            <a:srgbClr val="09C0B6"/>
          </a:solidFill>
        </p:spPr>
        <p:txBody>
          <a:bodyPr wrap="square">
            <a:spAutoFit/>
          </a:bodyPr>
          <a:lstStyle/>
          <a:p>
            <a:pPr algn="ctr">
              <a:defRPr/>
            </a:pPr>
            <a:r>
              <a:rPr lang="nb-NO" sz="2000" b="1" dirty="0">
                <a:solidFill>
                  <a:schemeClr val="bg1"/>
                </a:solidFill>
                <a:effectLst>
                  <a:outerShdw blurRad="38100" dist="38100" dir="2700000" algn="tl">
                    <a:srgbClr val="000000">
                      <a:alpha val="43137"/>
                    </a:srgbClr>
                  </a:outerShdw>
                </a:effectLst>
              </a:rPr>
              <a:t>Alle senere konger styrte (i det minste symbolsk) som «Olav den helliges vasall»</a:t>
            </a:r>
          </a:p>
        </p:txBody>
      </p:sp>
      <p:pic>
        <p:nvPicPr>
          <p:cNvPr id="43019" name="Picture 5" descr="Olav den hellige - Olav Haraldsson | Olav Müller | ARK Bokhandel">
            <a:extLst>
              <a:ext uri="{FF2B5EF4-FFF2-40B4-BE49-F238E27FC236}">
                <a16:creationId xmlns:a16="http://schemas.microsoft.com/office/drawing/2014/main" id="{10E78BCC-6681-4781-9A81-56956E7BD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23"/>
          <a:stretch>
            <a:fillRect/>
          </a:stretch>
        </p:blipFill>
        <p:spPr bwMode="auto">
          <a:xfrm>
            <a:off x="27670" y="63950"/>
            <a:ext cx="19177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8">
            <a:extLst>
              <a:ext uri="{FF2B5EF4-FFF2-40B4-BE49-F238E27FC236}">
                <a16:creationId xmlns:a16="http://schemas.microsoft.com/office/drawing/2014/main" id="{7B0C6A4F-5CF7-EAAC-BB04-3C9C77B3D2FE}"/>
              </a:ext>
            </a:extLst>
          </p:cNvPr>
          <p:cNvSpPr txBox="1">
            <a:spLocks noChangeArrowheads="1"/>
          </p:cNvSpPr>
          <p:nvPr/>
        </p:nvSpPr>
        <p:spPr bwMode="auto">
          <a:xfrm>
            <a:off x="9554934" y="5240286"/>
            <a:ext cx="20056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 «Norges evige konge»</a:t>
            </a:r>
          </a:p>
        </p:txBody>
      </p:sp>
    </p:spTree>
    <p:extLst>
      <p:ext uri="{BB962C8B-B14F-4D97-AF65-F5344CB8AC3E}">
        <p14:creationId xmlns:p14="http://schemas.microsoft.com/office/powerpoint/2010/main" val="29029869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CD56D3D-8870-4CB3-B509-6ECFF93EDF5E}"/>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F0142036-B25C-47CF-B0E9-C7CC1ADAE27C}"/>
              </a:ext>
            </a:extLst>
          </p:cNvPr>
          <p:cNvSpPr>
            <a:spLocks noGrp="1"/>
          </p:cNvSpPr>
          <p:nvPr>
            <p:ph type="title"/>
          </p:nvPr>
        </p:nvSpPr>
        <p:spPr/>
        <p:txBody>
          <a:bodyPr/>
          <a:lstStyle/>
          <a:p>
            <a:pPr>
              <a:defRPr/>
            </a:pPr>
            <a:r>
              <a:rPr lang="nb-NO" dirty="0">
                <a:solidFill>
                  <a:schemeClr val="bg1"/>
                </a:solidFill>
              </a:rPr>
              <a:t>Samtalespørsmål første program</a:t>
            </a:r>
          </a:p>
        </p:txBody>
      </p:sp>
      <p:sp>
        <p:nvSpPr>
          <p:cNvPr id="46083" name="Plassholder for innhold 2">
            <a:extLst>
              <a:ext uri="{FF2B5EF4-FFF2-40B4-BE49-F238E27FC236}">
                <a16:creationId xmlns:a16="http://schemas.microsoft.com/office/drawing/2014/main" id="{D3693B30-F5F5-48C3-875A-44CAE0BE6628}"/>
              </a:ext>
            </a:extLst>
          </p:cNvPr>
          <p:cNvSpPr>
            <a:spLocks noGrp="1" noChangeArrowheads="1"/>
          </p:cNvSpPr>
          <p:nvPr>
            <p:ph idx="1"/>
          </p:nvPr>
        </p:nvSpPr>
        <p:spPr>
          <a:xfrm>
            <a:off x="1205023" y="1995267"/>
            <a:ext cx="9372600" cy="2867465"/>
          </a:xfrm>
        </p:spPr>
        <p:txBody>
          <a:bodyPr/>
          <a:lstStyle/>
          <a:p>
            <a:pPr marL="457200" indent="-457200">
              <a:buFont typeface="+mj-lt"/>
              <a:buAutoNum type="arabicPeriod"/>
              <a:defRPr/>
            </a:pPr>
            <a:r>
              <a:rPr lang="nb-NO" altLang="nb-NO" sz="2000" dirty="0">
                <a:solidFill>
                  <a:schemeClr val="bg1"/>
                </a:solidFill>
              </a:rPr>
              <a:t>En historiker har kalt det Håkon den gode opplevde i England som «en tidsreise». Hva tenker du om det? </a:t>
            </a:r>
          </a:p>
          <a:p>
            <a:pPr marL="457200" indent="-457200">
              <a:buFont typeface="+mj-lt"/>
              <a:buAutoNum type="arabicPeriod"/>
              <a:defRPr/>
            </a:pPr>
            <a:r>
              <a:rPr lang="nb-NO" altLang="nb-NO" sz="2000" dirty="0">
                <a:solidFill>
                  <a:schemeClr val="bg1"/>
                </a:solidFill>
              </a:rPr>
              <a:t>Tenker du at kristningen mest var et fremskritt eller mest et tilbakeskritt? </a:t>
            </a:r>
          </a:p>
          <a:p>
            <a:pPr marL="457200" indent="-457200">
              <a:buFont typeface="+mj-lt"/>
              <a:buAutoNum type="arabicPeriod"/>
              <a:defRPr/>
            </a:pPr>
            <a:r>
              <a:rPr lang="nb-NO" altLang="nb-NO" sz="2000" dirty="0">
                <a:solidFill>
                  <a:schemeClr val="bg1"/>
                </a:solidFill>
              </a:rPr>
              <a:t>Ser du noen verdier som det er verdt å ta med seg fra norrøn tid?</a:t>
            </a:r>
          </a:p>
          <a:p>
            <a:pPr marL="457200" indent="-457200">
              <a:buFont typeface="+mj-lt"/>
              <a:buAutoNum type="arabicPeriod"/>
              <a:defRPr/>
            </a:pPr>
            <a:r>
              <a:rPr lang="nb-NO" altLang="nb-NO" sz="2000" dirty="0">
                <a:solidFill>
                  <a:schemeClr val="bg1"/>
                </a:solidFill>
              </a:rPr>
              <a:t>Hvorfor kan noen i dag reagere negativt på kristningen av Norge?</a:t>
            </a:r>
          </a:p>
          <a:p>
            <a:pPr marL="457200" indent="-457200">
              <a:buFont typeface="+mj-lt"/>
              <a:buAutoNum type="arabicPeriod"/>
              <a:defRPr/>
            </a:pPr>
            <a:r>
              <a:rPr lang="nb-NO" altLang="nb-NO" sz="2000" dirty="0">
                <a:solidFill>
                  <a:schemeClr val="bg1"/>
                </a:solidFill>
              </a:rPr>
              <a:t>Kan man si at et land er «kristent»?</a:t>
            </a:r>
          </a:p>
          <a:p>
            <a:pPr marL="457200" indent="-457200">
              <a:buFont typeface="+mj-lt"/>
              <a:buAutoNum type="arabicPeriod"/>
              <a:defRPr/>
            </a:pPr>
            <a:r>
              <a:rPr lang="nb-NO" sz="2000" dirty="0">
                <a:solidFill>
                  <a:schemeClr val="bg1"/>
                </a:solidFill>
              </a:rPr>
              <a:t>Hvordan bør vi feire kristenretten i 2024? </a:t>
            </a:r>
          </a:p>
        </p:txBody>
      </p:sp>
      <p:pic>
        <p:nvPicPr>
          <p:cNvPr id="3" name="Picture 2" descr="Skaperkraft_logo_off-white">
            <a:extLst>
              <a:ext uri="{FF2B5EF4-FFF2-40B4-BE49-F238E27FC236}">
                <a16:creationId xmlns:a16="http://schemas.microsoft.com/office/drawing/2014/main" id="{BE942139-4691-DBCE-6B67-AF38875F3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79828"/>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CD56D3D-8870-4CB3-B509-6ECFF93EDF5E}"/>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F0142036-B25C-47CF-B0E9-C7CC1ADAE27C}"/>
              </a:ext>
            </a:extLst>
          </p:cNvPr>
          <p:cNvSpPr>
            <a:spLocks noGrp="1"/>
          </p:cNvSpPr>
          <p:nvPr>
            <p:ph type="title"/>
          </p:nvPr>
        </p:nvSpPr>
        <p:spPr/>
        <p:txBody>
          <a:bodyPr/>
          <a:lstStyle/>
          <a:p>
            <a:pPr>
              <a:defRPr/>
            </a:pPr>
            <a:r>
              <a:rPr lang="nb-NO" dirty="0">
                <a:solidFill>
                  <a:schemeClr val="bg1"/>
                </a:solidFill>
              </a:rPr>
              <a:t>Samtalespørsmål første program</a:t>
            </a:r>
          </a:p>
        </p:txBody>
      </p:sp>
      <p:sp>
        <p:nvSpPr>
          <p:cNvPr id="46083" name="Plassholder for innhold 2">
            <a:extLst>
              <a:ext uri="{FF2B5EF4-FFF2-40B4-BE49-F238E27FC236}">
                <a16:creationId xmlns:a16="http://schemas.microsoft.com/office/drawing/2014/main" id="{D3693B30-F5F5-48C3-875A-44CAE0BE6628}"/>
              </a:ext>
            </a:extLst>
          </p:cNvPr>
          <p:cNvSpPr>
            <a:spLocks noGrp="1" noChangeArrowheads="1"/>
          </p:cNvSpPr>
          <p:nvPr>
            <p:ph idx="1"/>
          </p:nvPr>
        </p:nvSpPr>
        <p:spPr>
          <a:xfrm>
            <a:off x="1205023" y="1995267"/>
            <a:ext cx="9372600" cy="2867465"/>
          </a:xfrm>
        </p:spPr>
        <p:txBody>
          <a:bodyPr/>
          <a:lstStyle/>
          <a:p>
            <a:pPr marL="457200" indent="-457200">
              <a:buFont typeface="+mj-lt"/>
              <a:buAutoNum type="arabicPeriod"/>
              <a:defRPr/>
            </a:pPr>
            <a:r>
              <a:rPr lang="nb-NO" altLang="nb-NO" sz="2000" dirty="0">
                <a:solidFill>
                  <a:schemeClr val="bg1"/>
                </a:solidFill>
              </a:rPr>
              <a:t>En historiker har kalt det Håkon den gode opplevde i England som «en tidsreise». Hva tenker du om det? </a:t>
            </a:r>
          </a:p>
          <a:p>
            <a:pPr marL="457200" indent="-457200">
              <a:buFont typeface="+mj-lt"/>
              <a:buAutoNum type="arabicPeriod"/>
              <a:defRPr/>
            </a:pPr>
            <a:r>
              <a:rPr lang="nb-NO" altLang="nb-NO" sz="2000" dirty="0">
                <a:solidFill>
                  <a:schemeClr val="bg1"/>
                </a:solidFill>
              </a:rPr>
              <a:t>Tenker du at kristningen mest var et fremskritt eller mest et tilbakeskritt? </a:t>
            </a:r>
          </a:p>
          <a:p>
            <a:pPr marL="457200" indent="-457200">
              <a:buFont typeface="+mj-lt"/>
              <a:buAutoNum type="arabicPeriod"/>
              <a:defRPr/>
            </a:pPr>
            <a:r>
              <a:rPr lang="nb-NO" altLang="nb-NO" sz="2000" dirty="0">
                <a:solidFill>
                  <a:schemeClr val="bg1"/>
                </a:solidFill>
              </a:rPr>
              <a:t>Ser du noen verdier som det er verdt å ta med seg fra norrøn tid?</a:t>
            </a:r>
          </a:p>
          <a:p>
            <a:pPr marL="457200" indent="-457200">
              <a:buFont typeface="+mj-lt"/>
              <a:buAutoNum type="arabicPeriod"/>
              <a:defRPr/>
            </a:pPr>
            <a:r>
              <a:rPr lang="nb-NO" altLang="nb-NO" sz="2000" dirty="0">
                <a:solidFill>
                  <a:schemeClr val="bg1"/>
                </a:solidFill>
              </a:rPr>
              <a:t>Hvorfor kan noen i dag reagere negativt på kristningen av Norge?</a:t>
            </a:r>
          </a:p>
          <a:p>
            <a:pPr marL="457200" indent="-457200">
              <a:buFont typeface="+mj-lt"/>
              <a:buAutoNum type="arabicPeriod"/>
              <a:defRPr/>
            </a:pPr>
            <a:r>
              <a:rPr lang="nb-NO" altLang="nb-NO" sz="2000" dirty="0">
                <a:solidFill>
                  <a:schemeClr val="bg1"/>
                </a:solidFill>
              </a:rPr>
              <a:t>Kan man si at et land er «kristent»?</a:t>
            </a:r>
          </a:p>
          <a:p>
            <a:pPr marL="457200" indent="-457200">
              <a:buFont typeface="+mj-lt"/>
              <a:buAutoNum type="arabicPeriod"/>
              <a:defRPr/>
            </a:pPr>
            <a:r>
              <a:rPr lang="nb-NO" sz="2000" dirty="0">
                <a:solidFill>
                  <a:schemeClr val="bg1"/>
                </a:solidFill>
              </a:rPr>
              <a:t>Hvordan bør vi feire kristenretten i 2024? </a:t>
            </a:r>
          </a:p>
        </p:txBody>
      </p:sp>
      <p:pic>
        <p:nvPicPr>
          <p:cNvPr id="3" name="Picture 2" descr="Skaperkraft_logo_off-white">
            <a:extLst>
              <a:ext uri="{FF2B5EF4-FFF2-40B4-BE49-F238E27FC236}">
                <a16:creationId xmlns:a16="http://schemas.microsoft.com/office/drawing/2014/main" id="{BE942139-4691-DBCE-6B67-AF38875F3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65289"/>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409AEC8E-53F8-C8BF-85E4-8026FE051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308343" y="117401"/>
            <a:ext cx="10363200" cy="1555750"/>
          </a:xfrm>
        </p:spPr>
        <p:txBody>
          <a:bodyPr/>
          <a:lstStyle/>
          <a:p>
            <a:r>
              <a:rPr lang="nb-NO" dirty="0">
                <a:solidFill>
                  <a:schemeClr val="bg1"/>
                </a:solidFill>
                <a:effectLst>
                  <a:outerShdw blurRad="38100" dist="38100" dir="2700000" algn="tl">
                    <a:srgbClr val="000000">
                      <a:alpha val="43137"/>
                    </a:srgbClr>
                  </a:outerShdw>
                </a:effectLst>
              </a:rPr>
              <a:t>Episode 2</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978198" y="1084000"/>
            <a:ext cx="10276115" cy="1752600"/>
          </a:xfrm>
        </p:spPr>
        <p:txBody>
          <a:bodyPr/>
          <a:lstStyle/>
          <a:p>
            <a:r>
              <a:rPr lang="nb-NO" sz="4400" dirty="0">
                <a:solidFill>
                  <a:schemeClr val="bg1"/>
                </a:solidFill>
                <a:effectLst>
                  <a:outerShdw blurRad="38100" dist="38100" dir="2700000" algn="tl">
                    <a:srgbClr val="000000">
                      <a:alpha val="43137"/>
                    </a:srgbClr>
                  </a:outerShdw>
                </a:effectLst>
              </a:rPr>
              <a:t>Menneskeverd </a:t>
            </a:r>
          </a:p>
          <a:p>
            <a:r>
              <a:rPr lang="nb-NO" sz="4400" dirty="0">
                <a:solidFill>
                  <a:schemeClr val="bg1"/>
                </a:solidFill>
                <a:effectLst>
                  <a:outerShdw blurRad="38100" dist="38100" dir="2700000" algn="tl">
                    <a:srgbClr val="000000">
                      <a:alpha val="43137"/>
                    </a:srgbClr>
                  </a:outerShdw>
                </a:effectLst>
              </a:rPr>
              <a:t>– moral, og endring av idealer</a:t>
            </a: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29</a:t>
            </a:fld>
            <a:endParaRPr lang="nb-NO" dirty="0"/>
          </a:p>
        </p:txBody>
      </p:sp>
    </p:spTree>
    <p:extLst>
      <p:ext uri="{BB962C8B-B14F-4D97-AF65-F5344CB8AC3E}">
        <p14:creationId xmlns:p14="http://schemas.microsoft.com/office/powerpoint/2010/main" val="650281341"/>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4B76F-7124-E7A4-3875-7488CCEB9143}"/>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2050" name="Picture 2" descr="Thor Haavik snakker med Harald Eia om kristen påvirkning">
            <a:extLst>
              <a:ext uri="{FF2B5EF4-FFF2-40B4-BE49-F238E27FC236}">
                <a16:creationId xmlns:a16="http://schemas.microsoft.com/office/drawing/2014/main" id="{C5DB2A5D-E09C-B9A8-8F71-C039BC07CB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1"/>
          <a:stretch/>
        </p:blipFill>
        <p:spPr bwMode="auto">
          <a:xfrm>
            <a:off x="7256" y="0"/>
            <a:ext cx="4654378" cy="293248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pPr/>
              <a:t>30</a:t>
            </a:fld>
            <a:endParaRPr lang="nb-NO" dirty="0"/>
          </a:p>
        </p:txBody>
      </p:sp>
      <p:pic>
        <p:nvPicPr>
          <p:cNvPr id="14" name="Bilde 13">
            <a:extLst>
              <a:ext uri="{FF2B5EF4-FFF2-40B4-BE49-F238E27FC236}">
                <a16:creationId xmlns:a16="http://schemas.microsoft.com/office/drawing/2014/main" id="{9191825A-2798-A60D-3295-B2DBE89ACEC0}"/>
              </a:ext>
            </a:extLst>
          </p:cNvPr>
          <p:cNvPicPr>
            <a:picLocks noChangeAspect="1"/>
          </p:cNvPicPr>
          <p:nvPr/>
        </p:nvPicPr>
        <p:blipFill>
          <a:blip r:embed="rId3"/>
          <a:stretch>
            <a:fillRect/>
          </a:stretch>
        </p:blipFill>
        <p:spPr>
          <a:xfrm>
            <a:off x="3275998" y="4064"/>
            <a:ext cx="6266087" cy="2928423"/>
          </a:xfrm>
          <a:prstGeom prst="rect">
            <a:avLst/>
          </a:prstGeom>
        </p:spPr>
      </p:pic>
      <p:pic>
        <p:nvPicPr>
          <p:cNvPr id="9" name="Bilde 8">
            <a:extLst>
              <a:ext uri="{FF2B5EF4-FFF2-40B4-BE49-F238E27FC236}">
                <a16:creationId xmlns:a16="http://schemas.microsoft.com/office/drawing/2014/main" id="{CD20CA05-E374-C301-5ADB-5D5C16DE4541}"/>
              </a:ext>
            </a:extLst>
          </p:cNvPr>
          <p:cNvPicPr>
            <a:picLocks noChangeAspect="1"/>
          </p:cNvPicPr>
          <p:nvPr/>
        </p:nvPicPr>
        <p:blipFill rotWithShape="1">
          <a:blip r:embed="rId4"/>
          <a:srcRect l="31195"/>
          <a:stretch/>
        </p:blipFill>
        <p:spPr>
          <a:xfrm>
            <a:off x="8963247" y="-24915"/>
            <a:ext cx="3231161" cy="2958650"/>
          </a:xfrm>
          <a:prstGeom prst="rect">
            <a:avLst/>
          </a:prstGeom>
        </p:spPr>
      </p:pic>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22306" y="1866811"/>
            <a:ext cx="11147388" cy="4842334"/>
          </a:xfrm>
        </p:spPr>
        <p:txBody>
          <a:bodyPr/>
          <a:lstStyle/>
          <a:p>
            <a:pPr marL="0" indent="0">
              <a:spcAft>
                <a:spcPts val="1200"/>
              </a:spcAft>
              <a:buNone/>
            </a:pPr>
            <a:r>
              <a:rPr lang="nb-NO" sz="20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Hvem var St. Hallvard? Har egentlig mennesket en ukrenkelig verdi?</a:t>
            </a:r>
            <a:endParaRPr lang="nb-NO"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spcBef>
                <a:spcPts val="100"/>
              </a:spcBef>
              <a:spcAft>
                <a:spcPts val="100"/>
              </a:spcAft>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Vålerenga fotball- supporterklubb synger “Oslo by, St. Hallvards menn” </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p>
            <a:pPr lvl="1">
              <a:spcBef>
                <a:spcPts val="100"/>
              </a:spcBef>
              <a:spcAft>
                <a:spcPts val="100"/>
              </a:spcAft>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de egentlig hvem St. Hallvard var?” (idealet endret seg fra brutal viking til ofret livet for en venn…)  </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frigivelse av treller og forbudet mot å sette barn ut i skogen</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kommenterer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Gamle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Deichman</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Thor og Harald Eia: Kan de enes om kristen tross betydning for Norges utvikling?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opplysningstid: Hvor mange prosent av æren skal kristendommen ha for at Norge er der det er i dag?</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Overgang til 5 på gata; </a:t>
            </a: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“Har mennesket en ukrenkelig verdi?”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frigivelse av treller og å sette ut barn i skogen, Jørn utdyper hva det ligger i endringen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Avslutningsvis den innbilte konflikten mellom tro og vitenskap.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Kunstner Eimund Sand om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Kepler</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-steinen, tro i middelalderen, betydning for kunst, kultur og vitenskap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og kristen tro ikke i konflikt, men henger tett sammen</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Menneskerettsadvokat Geir Lippestad om menneskeverdets betydning.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takket han ja til å være forsvareren til en massemorder?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081177" y="419672"/>
            <a:ext cx="9346811" cy="864961"/>
          </a:xfrm>
        </p:spPr>
        <p:txBody>
          <a:bodyPr/>
          <a:lstStyle/>
          <a:p>
            <a:pPr algn="ct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2: Menneskeverd og moral</a:t>
            </a:r>
            <a:b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b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Endring av ideal</a:t>
            </a:r>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407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fontAlgn="base">
              <a:buSzPts val="1000"/>
              <a:buFont typeface="Wingdings" panose="05000000000000000000" pitchFamily="2" charset="2"/>
              <a:buChar char="Ø"/>
              <a:tabLst>
                <a:tab pos="457200" algn="l"/>
              </a:tabLst>
            </a:pPr>
            <a:r>
              <a:rPr lang="nb-NO" sz="3200" dirty="0"/>
              <a:t>Hvilken endring var kristenretten i menneskesyn?</a:t>
            </a:r>
          </a:p>
          <a:p>
            <a:pPr fontAlgn="base">
              <a:buSzPts val="1000"/>
              <a:buFont typeface="Wingdings" panose="05000000000000000000" pitchFamily="2" charset="2"/>
              <a:buChar char="Ø"/>
              <a:tabLst>
                <a:tab pos="457200" algn="l"/>
              </a:tabLst>
            </a:pPr>
            <a:r>
              <a:rPr lang="nb-NO" sz="3200" dirty="0"/>
              <a:t>Hvordan har dette påvirket Norge?</a:t>
            </a:r>
          </a:p>
          <a:p>
            <a:pPr fontAlgn="base">
              <a:buSzPts val="1000"/>
              <a:buFont typeface="Wingdings" panose="05000000000000000000" pitchFamily="2" charset="2"/>
              <a:buChar char="Ø"/>
              <a:tabLst>
                <a:tab pos="457200" algn="l"/>
              </a:tabLst>
            </a:pPr>
            <a:r>
              <a:rPr lang="nb-NO" sz="3200" dirty="0"/>
              <a:t>Hva er situasjonen i dag?</a:t>
            </a:r>
          </a:p>
          <a:p>
            <a:pPr fontAlgn="base">
              <a:buSzPts val="1000"/>
              <a:buFont typeface="Wingdings" panose="05000000000000000000" pitchFamily="2" charset="2"/>
              <a:buChar char="Ø"/>
              <a:tabLst>
                <a:tab pos="457200" algn="l"/>
              </a:tabLst>
            </a:pPr>
            <a:r>
              <a:rPr lang="nb-NO" sz="3200" dirty="0"/>
              <a:t>Hvordan kan vi ta vare på de viktige idealene?</a:t>
            </a:r>
          </a:p>
          <a:p>
            <a:pPr fontAlgn="base">
              <a:buSzPts val="1000"/>
              <a:buFont typeface="Wingdings" panose="05000000000000000000" pitchFamily="2" charset="2"/>
              <a:buChar char="Ø"/>
              <a:tabLst>
                <a:tab pos="457200" algn="l"/>
              </a:tabLst>
            </a:pPr>
            <a:endParaRPr lang="nb-NO" sz="3200" dirty="0"/>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31</a:t>
            </a:fld>
            <a:endParaRPr lang="nb-NO" altLang="nb-NO"/>
          </a:p>
        </p:txBody>
      </p:sp>
    </p:spTree>
    <p:extLst>
      <p:ext uri="{BB962C8B-B14F-4D97-AF65-F5344CB8AC3E}">
        <p14:creationId xmlns:p14="http://schemas.microsoft.com/office/powerpoint/2010/main" val="2966378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9025905-1715-4280-B140-911F4E5CB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7564">
            <a:off x="1158266" y="1091674"/>
            <a:ext cx="4057747" cy="565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tel 2">
            <a:extLst>
              <a:ext uri="{FF2B5EF4-FFF2-40B4-BE49-F238E27FC236}">
                <a16:creationId xmlns:a16="http://schemas.microsoft.com/office/drawing/2014/main" id="{3D4B34DF-0ECC-4EC0-98D0-45EB1357EB4D}"/>
              </a:ext>
            </a:extLst>
          </p:cNvPr>
          <p:cNvSpPr>
            <a:spLocks noGrp="1"/>
          </p:cNvSpPr>
          <p:nvPr>
            <p:ph type="title"/>
          </p:nvPr>
        </p:nvSpPr>
        <p:spPr>
          <a:xfrm>
            <a:off x="1558925" y="11430"/>
            <a:ext cx="9120188" cy="1143000"/>
          </a:xfrm>
        </p:spPr>
        <p:txBody>
          <a:bodyPr/>
          <a:lstStyle/>
          <a:p>
            <a:pPr>
              <a:defRPr/>
            </a:pPr>
            <a:r>
              <a:rPr lang="nb-NO" sz="3600" dirty="0"/>
              <a:t>Middelalderen = </a:t>
            </a:r>
            <a:r>
              <a:rPr lang="nb-NO" sz="5400" dirty="0"/>
              <a:t>mørk </a:t>
            </a:r>
            <a:r>
              <a:rPr lang="nb-NO" sz="3600" dirty="0"/>
              <a:t>= kirkens tid?</a:t>
            </a:r>
            <a:endParaRPr lang="nb-NO" sz="4400" dirty="0"/>
          </a:p>
        </p:txBody>
      </p:sp>
      <p:pic>
        <p:nvPicPr>
          <p:cNvPr id="11268" name="Picture 2" descr="Image result for willem van de velde&quot;">
            <a:extLst>
              <a:ext uri="{FF2B5EF4-FFF2-40B4-BE49-F238E27FC236}">
                <a16:creationId xmlns:a16="http://schemas.microsoft.com/office/drawing/2014/main" id="{9D48012A-D57A-40CB-841B-68D57BB30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3729">
            <a:off x="6527479" y="1150916"/>
            <a:ext cx="3951686" cy="55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67225"/>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6A87D7-7AEC-9F45-1A34-50E79B2D40EF}"/>
              </a:ext>
            </a:extLst>
          </p:cNvPr>
          <p:cNvSpPr>
            <a:spLocks noGrp="1"/>
          </p:cNvSpPr>
          <p:nvPr>
            <p:ph type="title"/>
          </p:nvPr>
        </p:nvSpPr>
        <p:spPr>
          <a:xfrm>
            <a:off x="838200" y="365125"/>
            <a:ext cx="10210800" cy="1325563"/>
          </a:xfrm>
        </p:spPr>
        <p:txBody>
          <a:bodyPr/>
          <a:lstStyle/>
          <a:p>
            <a:pPr algn="ctr"/>
            <a:r>
              <a:rPr lang="nb-NO" dirty="0"/>
              <a:t>Hvor mye kan vi takke kristendommen for moderne verdier?</a:t>
            </a:r>
          </a:p>
        </p:txBody>
      </p:sp>
      <p:sp>
        <p:nvSpPr>
          <p:cNvPr id="3" name="Plassholder for innhold 2">
            <a:extLst>
              <a:ext uri="{FF2B5EF4-FFF2-40B4-BE49-F238E27FC236}">
                <a16:creationId xmlns:a16="http://schemas.microsoft.com/office/drawing/2014/main" id="{C5CF9D1A-2A5A-6B06-519C-6E7ED9457562}"/>
              </a:ext>
            </a:extLst>
          </p:cNvPr>
          <p:cNvSpPr>
            <a:spLocks noGrp="1"/>
          </p:cNvSpPr>
          <p:nvPr>
            <p:ph idx="1"/>
          </p:nvPr>
        </p:nvSpPr>
        <p:spPr>
          <a:xfrm>
            <a:off x="838200" y="1825625"/>
            <a:ext cx="11125200" cy="4351338"/>
          </a:xfrm>
        </p:spPr>
        <p:txBody>
          <a:bodyPr/>
          <a:lstStyle/>
          <a:p>
            <a:r>
              <a:rPr lang="nb-NO" sz="2400" dirty="0"/>
              <a:t>Ikke lett å måle… </a:t>
            </a:r>
          </a:p>
          <a:p>
            <a:r>
              <a:rPr lang="nb-NO" sz="2400" b="1" dirty="0"/>
              <a:t>Den Store Fortellingen </a:t>
            </a:r>
            <a:r>
              <a:rPr lang="nb-NO" sz="2400" dirty="0"/>
              <a:t>påvirker synet</a:t>
            </a:r>
          </a:p>
          <a:p>
            <a:pPr lvl="1"/>
            <a:r>
              <a:rPr lang="nb-NO" sz="2000" dirty="0"/>
              <a:t>«Fra middelalderens mørke til opplysningstiden»</a:t>
            </a:r>
          </a:p>
          <a:p>
            <a:r>
              <a:rPr lang="nb-NO" sz="2400" b="1" dirty="0"/>
              <a:t>En annen fortelling</a:t>
            </a:r>
            <a:r>
              <a:rPr lang="nb-NO" sz="2400" dirty="0"/>
              <a:t> </a:t>
            </a:r>
          </a:p>
          <a:p>
            <a:pPr lvl="1"/>
            <a:r>
              <a:rPr lang="nb-NO" sz="2200" dirty="0"/>
              <a:t>Kursendring som gjorde det moderne Norge mulig</a:t>
            </a:r>
          </a:p>
          <a:p>
            <a:pPr lvl="2"/>
            <a:r>
              <a:rPr lang="nb-NO" sz="2000" dirty="0"/>
              <a:t>Skriftkultur og skoler</a:t>
            </a:r>
          </a:p>
          <a:p>
            <a:pPr lvl="2"/>
            <a:r>
              <a:rPr lang="nb-NO" sz="2000" dirty="0"/>
              <a:t>Nye verdier – kristenretten</a:t>
            </a:r>
          </a:p>
          <a:p>
            <a:pPr lvl="2"/>
            <a:r>
              <a:rPr lang="nb-NO" sz="2000" dirty="0"/>
              <a:t>Fra ættesamfunn til rettsstat</a:t>
            </a:r>
          </a:p>
        </p:txBody>
      </p:sp>
    </p:spTree>
    <p:extLst>
      <p:ext uri="{BB962C8B-B14F-4D97-AF65-F5344CB8AC3E}">
        <p14:creationId xmlns:p14="http://schemas.microsoft.com/office/powerpoint/2010/main" val="3278930160"/>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2E02E8-62C4-48C1-9BFA-BC7AD6EDEDD2}"/>
              </a:ext>
            </a:extLst>
          </p:cNvPr>
          <p:cNvSpPr>
            <a:spLocks noGrp="1"/>
          </p:cNvSpPr>
          <p:nvPr>
            <p:ph type="title"/>
          </p:nvPr>
        </p:nvSpPr>
        <p:spPr>
          <a:xfrm>
            <a:off x="1325366" y="188914"/>
            <a:ext cx="8231659" cy="1139825"/>
          </a:xfrm>
        </p:spPr>
        <p:txBody>
          <a:bodyPr/>
          <a:lstStyle/>
          <a:p>
            <a:pPr>
              <a:defRPr/>
            </a:pPr>
            <a:r>
              <a:rPr lang="nb-NO" dirty="0"/>
              <a:t>«Middelalderen var mørk»</a:t>
            </a:r>
          </a:p>
        </p:txBody>
      </p:sp>
      <p:sp>
        <p:nvSpPr>
          <p:cNvPr id="3" name="Plassholder for innhold 2">
            <a:extLst>
              <a:ext uri="{FF2B5EF4-FFF2-40B4-BE49-F238E27FC236}">
                <a16:creationId xmlns:a16="http://schemas.microsoft.com/office/drawing/2014/main" id="{05CCDBF7-D169-4469-BC23-18360DD10698}"/>
              </a:ext>
            </a:extLst>
          </p:cNvPr>
          <p:cNvSpPr>
            <a:spLocks noGrp="1"/>
          </p:cNvSpPr>
          <p:nvPr>
            <p:ph idx="1"/>
          </p:nvPr>
        </p:nvSpPr>
        <p:spPr>
          <a:xfrm>
            <a:off x="3619772" y="1267703"/>
            <a:ext cx="7499350" cy="3494088"/>
          </a:xfrm>
        </p:spPr>
        <p:txBody>
          <a:bodyPr/>
          <a:lstStyle/>
          <a:p>
            <a:pPr>
              <a:spcBef>
                <a:spcPts val="1200"/>
              </a:spcBef>
              <a:defRPr/>
            </a:pPr>
            <a:r>
              <a:rPr lang="nb-NO" dirty="0"/>
              <a:t>Historikere avviser dette</a:t>
            </a:r>
          </a:p>
          <a:p>
            <a:pPr lvl="1">
              <a:spcBef>
                <a:spcPts val="1200"/>
              </a:spcBef>
              <a:defRPr/>
            </a:pPr>
            <a:r>
              <a:rPr lang="nb-NO" dirty="0"/>
              <a:t>Mye basert på myter fra 17-1800-tallet</a:t>
            </a:r>
          </a:p>
          <a:p>
            <a:pPr>
              <a:spcBef>
                <a:spcPts val="1200"/>
              </a:spcBef>
              <a:defRPr/>
            </a:pPr>
            <a:r>
              <a:rPr lang="nb-NO" dirty="0"/>
              <a:t>Visste du at man i middelalderen</a:t>
            </a:r>
          </a:p>
          <a:p>
            <a:pPr lvl="1">
              <a:spcBef>
                <a:spcPts val="600"/>
              </a:spcBef>
              <a:defRPr/>
            </a:pPr>
            <a:r>
              <a:rPr lang="nb-NO" dirty="0"/>
              <a:t>Var godt kjent med at jorden var rund?</a:t>
            </a:r>
          </a:p>
          <a:p>
            <a:pPr lvl="1">
              <a:spcBef>
                <a:spcPts val="600"/>
              </a:spcBef>
              <a:defRPr/>
            </a:pPr>
            <a:r>
              <a:rPr lang="nb-NO" dirty="0"/>
              <a:t>Skrev leksika og lærebøker?</a:t>
            </a:r>
          </a:p>
          <a:p>
            <a:pPr lvl="1">
              <a:spcBef>
                <a:spcPts val="600"/>
              </a:spcBef>
              <a:defRPr/>
            </a:pPr>
            <a:r>
              <a:rPr lang="nb-NO" dirty="0"/>
              <a:t>Opprettet universiteter?</a:t>
            </a:r>
          </a:p>
          <a:p>
            <a:pPr lvl="1">
              <a:spcBef>
                <a:spcPts val="600"/>
              </a:spcBef>
              <a:defRPr/>
            </a:pPr>
            <a:r>
              <a:rPr lang="nb-NO" u="sng" dirty="0"/>
              <a:t>Dyrket</a:t>
            </a:r>
            <a:r>
              <a:rPr lang="nb-NO" dirty="0"/>
              <a:t> teknologi?</a:t>
            </a:r>
          </a:p>
        </p:txBody>
      </p:sp>
      <p:pic>
        <p:nvPicPr>
          <p:cNvPr id="5" name="Picture 7" descr="http://www.upenn.edu/pennpress/img/covers/15383.jpg">
            <a:extLst>
              <a:ext uri="{FF2B5EF4-FFF2-40B4-BE49-F238E27FC236}">
                <a16:creationId xmlns:a16="http://schemas.microsoft.com/office/drawing/2014/main" id="{2BE70ED9-DEEB-4629-8AAE-B91C48BA3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838" y="2027"/>
            <a:ext cx="2410546" cy="364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upload.wikimedia.org/wikipedia/commons/5/5d/Elmer_flying_monk.jpg">
            <a:extLst>
              <a:ext uri="{FF2B5EF4-FFF2-40B4-BE49-F238E27FC236}">
                <a16:creationId xmlns:a16="http://schemas.microsoft.com/office/drawing/2014/main" id="{7F51B90A-BD4B-485A-8376-AF1C26E18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908" y="2650686"/>
            <a:ext cx="2144802" cy="41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lated image">
            <a:extLst>
              <a:ext uri="{FF2B5EF4-FFF2-40B4-BE49-F238E27FC236}">
                <a16:creationId xmlns:a16="http://schemas.microsoft.com/office/drawing/2014/main" id="{57D1C739-AB94-4E0E-B955-56909B955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416" y="3458216"/>
            <a:ext cx="4114019" cy="341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2">
            <a:extLst>
              <a:ext uri="{FF2B5EF4-FFF2-40B4-BE49-F238E27FC236}">
                <a16:creationId xmlns:a16="http://schemas.microsoft.com/office/drawing/2014/main" id="{F3C0389C-6D1A-4AC0-943A-5F898E52C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1114" y="3663107"/>
            <a:ext cx="2407489" cy="320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descr="Et bilde som inneholder tekst&#10;&#10;Automatisk generert beskrivelse">
            <a:extLst>
              <a:ext uri="{FF2B5EF4-FFF2-40B4-BE49-F238E27FC236}">
                <a16:creationId xmlns:a16="http://schemas.microsoft.com/office/drawing/2014/main" id="{E4CA4C8D-29FF-4B92-A80E-D82BDC8DC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488" t="18874" r="44965" b="37599"/>
          <a:stretch>
            <a:fillRect/>
          </a:stretch>
        </p:blipFill>
        <p:spPr bwMode="auto">
          <a:xfrm>
            <a:off x="-16408" y="1412057"/>
            <a:ext cx="3411637" cy="546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424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7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ECF7FC-B628-4E44-A656-808CB87AB7E8}"/>
              </a:ext>
            </a:extLst>
          </p:cNvPr>
          <p:cNvSpPr>
            <a:spLocks noGrp="1"/>
          </p:cNvSpPr>
          <p:nvPr>
            <p:ph type="title"/>
          </p:nvPr>
        </p:nvSpPr>
        <p:spPr/>
        <p:txBody>
          <a:bodyPr/>
          <a:lstStyle/>
          <a:p>
            <a:pPr>
              <a:defRPr/>
            </a:pPr>
            <a:r>
              <a:rPr lang="nb-NO" dirty="0"/>
              <a:t>Kirke i … middelalderen?</a:t>
            </a:r>
          </a:p>
        </p:txBody>
      </p:sp>
      <p:sp>
        <p:nvSpPr>
          <p:cNvPr id="3" name="Plassholder for innhold 2">
            <a:extLst>
              <a:ext uri="{FF2B5EF4-FFF2-40B4-BE49-F238E27FC236}">
                <a16:creationId xmlns:a16="http://schemas.microsoft.com/office/drawing/2014/main" id="{5E44EE9C-FE30-4ED6-A124-D7C8E2104ED4}"/>
              </a:ext>
            </a:extLst>
          </p:cNvPr>
          <p:cNvSpPr>
            <a:spLocks noGrp="1"/>
          </p:cNvSpPr>
          <p:nvPr>
            <p:ph idx="1"/>
          </p:nvPr>
        </p:nvSpPr>
        <p:spPr>
          <a:xfrm>
            <a:off x="838200" y="1825625"/>
            <a:ext cx="10515600" cy="4760232"/>
          </a:xfrm>
        </p:spPr>
        <p:txBody>
          <a:bodyPr/>
          <a:lstStyle/>
          <a:p>
            <a:pPr marL="252000" indent="-252000">
              <a:lnSpc>
                <a:spcPct val="100000"/>
              </a:lnSpc>
              <a:defRPr/>
            </a:pPr>
            <a:r>
              <a:rPr lang="nb-NO" sz="2800" dirty="0"/>
              <a:t>Mer enn makt?</a:t>
            </a:r>
          </a:p>
          <a:p>
            <a:pPr marL="720000" lvl="2" indent="-180000">
              <a:lnSpc>
                <a:spcPct val="100000"/>
              </a:lnSpc>
              <a:spcBef>
                <a:spcPts val="300"/>
              </a:spcBef>
              <a:defRPr/>
            </a:pPr>
            <a:r>
              <a:rPr lang="nb-NO" sz="2000" dirty="0"/>
              <a:t>Ja, kirken opptatt av makt</a:t>
            </a:r>
          </a:p>
          <a:p>
            <a:pPr marL="720000" lvl="2" indent="-180000">
              <a:lnSpc>
                <a:spcPct val="100000"/>
              </a:lnSpc>
              <a:spcBef>
                <a:spcPts val="300"/>
              </a:spcBef>
              <a:defRPr/>
            </a:pPr>
            <a:r>
              <a:rPr lang="nb-NO" sz="2000" dirty="0"/>
              <a:t>Og store visjoner – om fred og forsoning – om å spre Guds rike</a:t>
            </a:r>
          </a:p>
          <a:p>
            <a:pPr marL="252000" indent="-252000">
              <a:lnSpc>
                <a:spcPct val="100000"/>
              </a:lnSpc>
              <a:spcBef>
                <a:spcPts val="1200"/>
              </a:spcBef>
              <a:defRPr/>
            </a:pPr>
            <a:r>
              <a:rPr lang="nb-NO" sz="2800" dirty="0"/>
              <a:t>Bedre uten makt?</a:t>
            </a:r>
          </a:p>
          <a:p>
            <a:pPr marL="720000" lvl="2" indent="-180000">
              <a:lnSpc>
                <a:spcPct val="100000"/>
              </a:lnSpc>
              <a:spcBef>
                <a:spcPts val="300"/>
              </a:spcBef>
              <a:defRPr/>
            </a:pPr>
            <a:r>
              <a:rPr lang="nb-NO" sz="2000" dirty="0"/>
              <a:t>Usikkert, men alltid bedre uten maktmisbruk</a:t>
            </a:r>
          </a:p>
          <a:p>
            <a:pPr marL="252000" indent="-252000">
              <a:lnSpc>
                <a:spcPct val="100000"/>
              </a:lnSpc>
              <a:spcBef>
                <a:spcPts val="1200"/>
              </a:spcBef>
              <a:defRPr/>
            </a:pPr>
            <a:r>
              <a:rPr lang="nb-NO" sz="2800" dirty="0"/>
              <a:t>Kristningen handlet om både hodet og hjertet</a:t>
            </a:r>
          </a:p>
          <a:p>
            <a:pPr marL="720000" lvl="2" indent="-180000">
              <a:lnSpc>
                <a:spcPct val="100000"/>
              </a:lnSpc>
              <a:spcBef>
                <a:spcPts val="300"/>
              </a:spcBef>
              <a:defRPr/>
            </a:pPr>
            <a:r>
              <a:rPr lang="nb-NO" sz="2000" dirty="0"/>
              <a:t>Betydning også på områder vi ikke er vant til å tenke på</a:t>
            </a:r>
          </a:p>
          <a:p>
            <a:pPr marL="252000" indent="-252000">
              <a:lnSpc>
                <a:spcPct val="100000"/>
              </a:lnSpc>
              <a:spcBef>
                <a:spcPts val="1200"/>
              </a:spcBef>
              <a:defRPr/>
            </a:pPr>
            <a:r>
              <a:rPr lang="nb-NO" sz="2800" dirty="0"/>
              <a:t>Ikke snille over natten</a:t>
            </a:r>
          </a:p>
          <a:p>
            <a:pPr marL="720000" lvl="2" indent="-180000">
              <a:lnSpc>
                <a:spcPct val="100000"/>
              </a:lnSpc>
              <a:defRPr/>
            </a:pPr>
            <a:r>
              <a:rPr lang="nb-NO" sz="2000" dirty="0"/>
              <a:t>Konger og prester, biskoper og stormenn, nølte ikke med maktpolitikk</a:t>
            </a:r>
          </a:p>
          <a:p>
            <a:pPr marL="720000" lvl="2" indent="-180000">
              <a:lnSpc>
                <a:spcPct val="100000"/>
              </a:lnSpc>
              <a:defRPr/>
            </a:pPr>
            <a:r>
              <a:rPr lang="nb-NO" sz="2000" dirty="0"/>
              <a:t>Men mye var i endring - på mange områder.</a:t>
            </a:r>
          </a:p>
          <a:p>
            <a:pPr>
              <a:lnSpc>
                <a:spcPct val="100000"/>
              </a:lnSpc>
              <a:defRPr/>
            </a:pPr>
            <a:endParaRPr lang="nb-NO" sz="2000" dirty="0"/>
          </a:p>
        </p:txBody>
      </p:sp>
    </p:spTree>
    <p:extLst>
      <p:ext uri="{BB962C8B-B14F-4D97-AF65-F5344CB8AC3E}">
        <p14:creationId xmlns:p14="http://schemas.microsoft.com/office/powerpoint/2010/main" val="16382975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975F99A-4B00-04E5-D25D-6F56D192B26C}"/>
              </a:ext>
            </a:extLst>
          </p:cNvPr>
          <p:cNvSpPr/>
          <p:nvPr/>
        </p:nvSpPr>
        <p:spPr>
          <a:xfrm>
            <a:off x="7380514" y="1699382"/>
            <a:ext cx="3755575" cy="2283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effectLst>
                  <a:outerShdw blurRad="38100" dist="38100" dir="2700000" algn="tl">
                    <a:srgbClr val="000000">
                      <a:alpha val="43137"/>
                    </a:srgbClr>
                  </a:outerShdw>
                </a:effectLst>
              </a:rPr>
              <a:t>Kristenretten</a:t>
            </a:r>
          </a:p>
          <a:p>
            <a:pPr algn="ctr"/>
            <a:endParaRPr lang="nb-NO" dirty="0">
              <a:effectLst>
                <a:outerShdw blurRad="38100" dist="38100" dir="2700000" algn="tl">
                  <a:srgbClr val="000000">
                    <a:alpha val="43137"/>
                  </a:srgbClr>
                </a:outerShdw>
              </a:effectLst>
            </a:endParaRPr>
          </a:p>
          <a:p>
            <a:pPr algn="ctr"/>
            <a:endParaRPr lang="nb-NO" dirty="0"/>
          </a:p>
          <a:p>
            <a:pPr algn="ctr"/>
            <a:endParaRPr lang="nb-NO" dirty="0"/>
          </a:p>
          <a:p>
            <a:pPr algn="ctr"/>
            <a:endParaRPr lang="nb-NO" dirty="0"/>
          </a:p>
          <a:p>
            <a:pPr algn="ctr"/>
            <a:endParaRPr lang="nb-NO" dirty="0"/>
          </a:p>
          <a:p>
            <a:pPr algn="ctr"/>
            <a:endParaRPr lang="nb-NO" dirty="0"/>
          </a:p>
          <a:p>
            <a:pPr algn="ctr"/>
            <a:endParaRPr lang="nb-NO" dirty="0"/>
          </a:p>
        </p:txBody>
      </p:sp>
      <p:sp>
        <p:nvSpPr>
          <p:cNvPr id="4" name="Tittel 3">
            <a:extLst>
              <a:ext uri="{FF2B5EF4-FFF2-40B4-BE49-F238E27FC236}">
                <a16:creationId xmlns:a16="http://schemas.microsoft.com/office/drawing/2014/main" id="{078CE2A6-0091-4610-80B6-75E74CFAB80C}"/>
              </a:ext>
            </a:extLst>
          </p:cNvPr>
          <p:cNvSpPr>
            <a:spLocks noGrp="1"/>
          </p:cNvSpPr>
          <p:nvPr>
            <p:ph type="title"/>
          </p:nvPr>
        </p:nvSpPr>
        <p:spPr/>
        <p:txBody>
          <a:bodyPr/>
          <a:lstStyle/>
          <a:p>
            <a:pPr>
              <a:defRPr/>
            </a:pPr>
            <a:r>
              <a:rPr lang="nb-NO" b="1" dirty="0">
                <a:effectLst/>
                <a:latin typeface="Calisto MT" panose="02040603050505030304" pitchFamily="18" charset="0"/>
                <a:ea typeface="Calisto MT" panose="02040603050505030304" pitchFamily="18" charset="0"/>
                <a:cs typeface="Calisto MT" panose="02040603050505030304" pitchFamily="18" charset="0"/>
              </a:rPr>
              <a:t>Kirken tidløs – og barn av sin tid</a:t>
            </a:r>
            <a:endParaRPr lang="nb-NO" dirty="0"/>
          </a:p>
        </p:txBody>
      </p:sp>
      <p:sp>
        <p:nvSpPr>
          <p:cNvPr id="5" name="Plassholder for innhold 4">
            <a:extLst>
              <a:ext uri="{FF2B5EF4-FFF2-40B4-BE49-F238E27FC236}">
                <a16:creationId xmlns:a16="http://schemas.microsoft.com/office/drawing/2014/main" id="{EF70CB75-906B-44B8-8CF2-6E7D10DB2B9F}"/>
              </a:ext>
            </a:extLst>
          </p:cNvPr>
          <p:cNvSpPr>
            <a:spLocks noGrp="1"/>
          </p:cNvSpPr>
          <p:nvPr>
            <p:ph idx="1"/>
          </p:nvPr>
        </p:nvSpPr>
        <p:spPr>
          <a:xfrm>
            <a:off x="1337127" y="1719752"/>
            <a:ext cx="6335713" cy="2205038"/>
          </a:xfrm>
        </p:spPr>
        <p:txBody>
          <a:bodyPr/>
          <a:lstStyle/>
          <a:p>
            <a:pPr marL="252000" indent="-252000">
              <a:defRPr/>
            </a:pPr>
            <a:r>
              <a:rPr lang="nb-NO" sz="2400" dirty="0"/>
              <a:t>Dobbel posisjon</a:t>
            </a:r>
          </a:p>
          <a:p>
            <a:pPr marL="612000" lvl="2" indent="-252000">
              <a:spcBef>
                <a:spcPts val="600"/>
              </a:spcBef>
              <a:buClr>
                <a:schemeClr val="hlink"/>
              </a:buClr>
              <a:defRPr/>
            </a:pPr>
            <a:r>
              <a:rPr lang="nb-NO" sz="1800" b="1" dirty="0">
                <a:ea typeface="+mn-ea"/>
                <a:cs typeface="+mn-cs"/>
              </a:rPr>
              <a:t>Barn av sin tid</a:t>
            </a:r>
          </a:p>
          <a:p>
            <a:pPr marL="972000" lvl="3" indent="-252000">
              <a:spcBef>
                <a:spcPts val="300"/>
              </a:spcBef>
              <a:buClr>
                <a:schemeClr val="hlink"/>
              </a:buClr>
              <a:defRPr/>
            </a:pPr>
            <a:r>
              <a:rPr lang="nb-NO" sz="1800" dirty="0">
                <a:ea typeface="+mn-ea"/>
                <a:cs typeface="+mn-cs"/>
              </a:rPr>
              <a:t>Bruk av vold og makt</a:t>
            </a:r>
          </a:p>
          <a:p>
            <a:pPr marL="612000" lvl="2" indent="-252000">
              <a:spcBef>
                <a:spcPts val="600"/>
              </a:spcBef>
              <a:buClr>
                <a:schemeClr val="hlink"/>
              </a:buClr>
              <a:defRPr/>
            </a:pPr>
            <a:r>
              <a:rPr lang="nb-NO" sz="1800" b="1" dirty="0">
                <a:ea typeface="+mn-ea"/>
                <a:cs typeface="+mn-cs"/>
              </a:rPr>
              <a:t>Tidløse verdier </a:t>
            </a:r>
          </a:p>
          <a:p>
            <a:pPr marL="972000" lvl="3" indent="-252000">
              <a:spcBef>
                <a:spcPts val="300"/>
              </a:spcBef>
              <a:buClr>
                <a:schemeClr val="hlink"/>
              </a:buClr>
              <a:defRPr/>
            </a:pPr>
            <a:r>
              <a:rPr lang="nb-NO" sz="1800" dirty="0"/>
              <a:t>Fra hevn til tilgivelse</a:t>
            </a:r>
          </a:p>
          <a:p>
            <a:pPr marL="972000" lvl="3" indent="-252000">
              <a:spcBef>
                <a:spcPts val="300"/>
              </a:spcBef>
              <a:buClr>
                <a:schemeClr val="hlink"/>
              </a:buClr>
              <a:defRPr/>
            </a:pPr>
            <a:r>
              <a:rPr lang="nb-NO" sz="1800" dirty="0">
                <a:ea typeface="+mn-ea"/>
                <a:cs typeface="+mn-cs"/>
              </a:rPr>
              <a:t>Fokus på fred og tilgivelse</a:t>
            </a:r>
          </a:p>
          <a:p>
            <a:pPr marL="972000" lvl="3" indent="-252000">
              <a:spcBef>
                <a:spcPts val="300"/>
              </a:spcBef>
              <a:buClr>
                <a:schemeClr val="hlink"/>
              </a:buClr>
              <a:defRPr/>
            </a:pPr>
            <a:r>
              <a:rPr lang="nb-NO" sz="1800" dirty="0">
                <a:ea typeface="+mn-ea"/>
                <a:cs typeface="+mn-cs"/>
              </a:rPr>
              <a:t>Fra kollektiv ære til ydmykhet og samvittighet</a:t>
            </a:r>
          </a:p>
        </p:txBody>
      </p:sp>
      <p:pic>
        <p:nvPicPr>
          <p:cNvPr id="6" name="Bilde 5">
            <a:extLst>
              <a:ext uri="{FF2B5EF4-FFF2-40B4-BE49-F238E27FC236}">
                <a16:creationId xmlns:a16="http://schemas.microsoft.com/office/drawing/2014/main" id="{6866BC31-35F1-461D-8B79-8FA737D2A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136" y="2117952"/>
            <a:ext cx="3106737"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innhold 4">
            <a:extLst>
              <a:ext uri="{FF2B5EF4-FFF2-40B4-BE49-F238E27FC236}">
                <a16:creationId xmlns:a16="http://schemas.microsoft.com/office/drawing/2014/main" id="{CA3DE8B3-A13D-41AA-A922-FF5DF545C759}"/>
              </a:ext>
            </a:extLst>
          </p:cNvPr>
          <p:cNvSpPr txBox="1">
            <a:spLocks/>
          </p:cNvSpPr>
          <p:nvPr/>
        </p:nvSpPr>
        <p:spPr bwMode="auto">
          <a:xfrm>
            <a:off x="1847851" y="5319258"/>
            <a:ext cx="864552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9pPr>
          </a:lstStyle>
          <a:p>
            <a:pPr marL="252000" indent="-252000">
              <a:spcBef>
                <a:spcPts val="1200"/>
              </a:spcBef>
              <a:defRPr/>
            </a:pPr>
            <a:r>
              <a:rPr lang="nb-NO" kern="0" dirty="0">
                <a:effectLst/>
              </a:rPr>
              <a:t>En norrøn verdi som fortsatte</a:t>
            </a:r>
          </a:p>
          <a:p>
            <a:pPr marL="612000" lvl="2" indent="-252000">
              <a:spcBef>
                <a:spcPts val="0"/>
              </a:spcBef>
              <a:buClr>
                <a:schemeClr val="hlink"/>
              </a:buClr>
              <a:defRPr/>
            </a:pPr>
            <a:r>
              <a:rPr lang="nb-NO" sz="2000" b="1" kern="0" dirty="0">
                <a:effectLst/>
              </a:rPr>
              <a:t>Vennskap</a:t>
            </a:r>
            <a:r>
              <a:rPr lang="nb-NO" sz="2000" kern="0" dirty="0">
                <a:effectLst/>
              </a:rPr>
              <a:t> et ideal, holdt samfunnet sammen</a:t>
            </a:r>
          </a:p>
          <a:p>
            <a:pPr marL="972000" lvl="3" indent="-252000">
              <a:spcBef>
                <a:spcPts val="300"/>
              </a:spcBef>
              <a:buClr>
                <a:schemeClr val="hlink"/>
              </a:buClr>
              <a:defRPr/>
            </a:pPr>
            <a:r>
              <a:rPr lang="nb-NO" sz="1800" kern="0" dirty="0">
                <a:effectLst/>
              </a:rPr>
              <a:t>Kristenretten ber Kristus om godt år, om fred og at landet skal bygges</a:t>
            </a:r>
          </a:p>
          <a:p>
            <a:pPr marL="972000" lvl="3" indent="-252000">
              <a:spcBef>
                <a:spcPts val="300"/>
              </a:spcBef>
              <a:buClr>
                <a:schemeClr val="hlink"/>
              </a:buClr>
              <a:defRPr/>
            </a:pPr>
            <a:r>
              <a:rPr lang="nb-NO" sz="1800" kern="0" dirty="0">
                <a:effectLst/>
              </a:rPr>
              <a:t>Og for at Gud og kongen skal være våre venner</a:t>
            </a:r>
          </a:p>
        </p:txBody>
      </p:sp>
      <p:sp>
        <p:nvSpPr>
          <p:cNvPr id="8" name="TekstSylinder 7">
            <a:hlinkClick r:id="rId3"/>
            <a:extLst>
              <a:ext uri="{FF2B5EF4-FFF2-40B4-BE49-F238E27FC236}">
                <a16:creationId xmlns:a16="http://schemas.microsoft.com/office/drawing/2014/main" id="{A461CD3D-44E7-4B68-9F01-3AAEA0081371}"/>
              </a:ext>
            </a:extLst>
          </p:cNvPr>
          <p:cNvSpPr txBox="1"/>
          <p:nvPr/>
        </p:nvSpPr>
        <p:spPr>
          <a:xfrm>
            <a:off x="1324780" y="4035729"/>
            <a:ext cx="9811309" cy="1231106"/>
          </a:xfrm>
          <a:prstGeom prst="rect">
            <a:avLst/>
          </a:prstGeom>
          <a:solidFill>
            <a:srgbClr val="2AB2A6"/>
          </a:solidFill>
          <a:effectLst/>
        </p:spPr>
        <p:txBody>
          <a:bodyPr wrap="square">
            <a:spAutoFit/>
          </a:bodyPr>
          <a:lstStyle/>
          <a:p>
            <a:pPr>
              <a:defRPr/>
            </a:pPr>
            <a:r>
              <a:rPr lang="nb-NO" b="1" dirty="0">
                <a:solidFill>
                  <a:schemeClr val="bg2"/>
                </a:solidFill>
              </a:rPr>
              <a:t>«– Kirken går tungt inn for å hjelpe de svakeste ved å bruke en fjerdedel av tienden på fattige. Slik dannes et sikkerhetsnett som ikke fantes i vikingtiden, sier han.</a:t>
            </a:r>
          </a:p>
          <a:p>
            <a:pPr>
              <a:defRPr/>
            </a:pPr>
            <a:r>
              <a:rPr lang="nb-NO" b="1" dirty="0">
                <a:solidFill>
                  <a:schemeClr val="bg2"/>
                </a:solidFill>
              </a:rPr>
              <a:t>Han trekker også fram at kirken vektla ydmykhet – en term som vikingtiden ikke akkurat er kjent for» </a:t>
            </a:r>
          </a:p>
          <a:p>
            <a:pPr>
              <a:defRPr/>
            </a:pPr>
            <a:r>
              <a:rPr lang="nb-NO" b="1" dirty="0">
                <a:solidFill>
                  <a:schemeClr val="bg2"/>
                </a:solidFill>
              </a:rPr>
              <a:t>- </a:t>
            </a:r>
            <a:r>
              <a:rPr lang="nn-NO" sz="2000" b="1" i="1" dirty="0">
                <a:solidFill>
                  <a:schemeClr val="bg2"/>
                </a:solidFill>
                <a:latin typeface="BreveTitle-Book"/>
              </a:rPr>
              <a:t>Professor i historie ved Universitetet i Oslo, Jon Vidar Sigurdsson</a:t>
            </a:r>
            <a:endParaRPr lang="nb-NO" sz="2000" b="1" i="1" dirty="0">
              <a:solidFill>
                <a:schemeClr val="bg2"/>
              </a:solidFill>
            </a:endParaRPr>
          </a:p>
        </p:txBody>
      </p:sp>
    </p:spTree>
    <p:extLst>
      <p:ext uri="{BB962C8B-B14F-4D97-AF65-F5344CB8AC3E}">
        <p14:creationId xmlns:p14="http://schemas.microsoft.com/office/powerpoint/2010/main" val="2906895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2146AB-1517-4B9D-AF27-2723C4BD1E00}"/>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C0666A4-0C8F-4BAA-9ABC-963DAF403F52}"/>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BD47DBDB-C99F-4AEF-BB82-BED91A6EC5B2}"/>
              </a:ext>
            </a:extLst>
          </p:cNvPr>
          <p:cNvSpPr>
            <a:spLocks noGrp="1"/>
          </p:cNvSpPr>
          <p:nvPr>
            <p:ph idx="1"/>
          </p:nvPr>
        </p:nvSpPr>
        <p:spPr/>
        <p:txBody>
          <a:bodyPr/>
          <a:lstStyle/>
          <a:p>
            <a:pPr>
              <a:defRPr/>
            </a:pPr>
            <a:r>
              <a:rPr lang="nb-NO" sz="2000" dirty="0">
                <a:solidFill>
                  <a:schemeClr val="bg1"/>
                </a:solidFill>
              </a:rPr>
              <a:t>Hvor mye forteller middelalderens maktkamper om kirken?</a:t>
            </a:r>
          </a:p>
          <a:p>
            <a:pPr lvl="1">
              <a:defRPr/>
            </a:pPr>
            <a:r>
              <a:rPr lang="nb-NO" sz="1800" dirty="0">
                <a:solidFill>
                  <a:schemeClr val="bg1"/>
                </a:solidFill>
              </a:rPr>
              <a:t>Del noen tanker i 5-10 minutter</a:t>
            </a:r>
          </a:p>
          <a:p>
            <a:pPr>
              <a:defRPr/>
            </a:pPr>
            <a:endParaRPr lang="nb-NO" sz="2000" dirty="0">
              <a:solidFill>
                <a:schemeClr val="bg1"/>
              </a:solidFill>
            </a:endParaRPr>
          </a:p>
        </p:txBody>
      </p:sp>
      <p:pic>
        <p:nvPicPr>
          <p:cNvPr id="5" name="Picture 2" descr="Skaperkraft_logo_off-white">
            <a:extLst>
              <a:ext uri="{FF2B5EF4-FFF2-40B4-BE49-F238E27FC236}">
                <a16:creationId xmlns:a16="http://schemas.microsoft.com/office/drawing/2014/main" id="{488533CB-2458-D72B-1CB7-48B4EE7E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63461"/>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5EBA7F84-EB88-A47A-BDC9-F1EBB5DDA6E2}"/>
              </a:ext>
            </a:extLst>
          </p:cNvPr>
          <p:cNvPicPr>
            <a:picLocks noChangeAspect="1"/>
          </p:cNvPicPr>
          <p:nvPr/>
        </p:nvPicPr>
        <p:blipFill>
          <a:blip r:embed="rId2"/>
          <a:stretch>
            <a:fillRect/>
          </a:stretch>
        </p:blipFill>
        <p:spPr>
          <a:xfrm>
            <a:off x="6818898" y="2492897"/>
            <a:ext cx="3849102" cy="4365104"/>
          </a:xfrm>
          <a:prstGeom prst="rect">
            <a:avLst/>
          </a:prstGeom>
        </p:spPr>
      </p:pic>
      <p:sp>
        <p:nvSpPr>
          <p:cNvPr id="5" name="Sekvensielt lager 4">
            <a:extLst>
              <a:ext uri="{FF2B5EF4-FFF2-40B4-BE49-F238E27FC236}">
                <a16:creationId xmlns:a16="http://schemas.microsoft.com/office/drawing/2014/main" id="{579856AD-DD99-7AB9-9A85-45862B5FA45C}"/>
              </a:ext>
            </a:extLst>
          </p:cNvPr>
          <p:cNvSpPr/>
          <p:nvPr/>
        </p:nvSpPr>
        <p:spPr bwMode="auto">
          <a:xfrm rot="20615450">
            <a:off x="1633476" y="3601249"/>
            <a:ext cx="5587345" cy="2858745"/>
          </a:xfrm>
          <a:prstGeom prst="flowChartMagneticTap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nb-NO" sz="2400" b="1" dirty="0">
                <a:effectLst>
                  <a:outerShdw blurRad="38100" dist="38100" dir="2700000" algn="tl">
                    <a:srgbClr val="000000">
                      <a:alpha val="43137"/>
                    </a:srgbClr>
                  </a:outerShdw>
                </a:effectLst>
              </a:rPr>
              <a:t>«Opplysningstiden lar seg knapt forestille uten middelalderens tenkere som oppfattet fornuften som avgjørende viktig»</a:t>
            </a:r>
          </a:p>
        </p:txBody>
      </p:sp>
      <p:sp>
        <p:nvSpPr>
          <p:cNvPr id="12" name="Sekvensielt lager 11">
            <a:extLst>
              <a:ext uri="{FF2B5EF4-FFF2-40B4-BE49-F238E27FC236}">
                <a16:creationId xmlns:a16="http://schemas.microsoft.com/office/drawing/2014/main" id="{DD617C2E-71B4-1D29-8844-AF84D0292BAF}"/>
              </a:ext>
            </a:extLst>
          </p:cNvPr>
          <p:cNvSpPr/>
          <p:nvPr/>
        </p:nvSpPr>
        <p:spPr bwMode="auto">
          <a:xfrm rot="734534">
            <a:off x="2168236" y="917228"/>
            <a:ext cx="5059231" cy="2095808"/>
          </a:xfrm>
          <a:prstGeom prst="flowChartMagneticTap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b-NO" sz="2400" dirty="0"/>
              <a:t>HELDIGVIS BLE KRISTENDOMMEN TEMMET AV OPPLYSNINGSTIDEN!</a:t>
            </a:r>
          </a:p>
        </p:txBody>
      </p:sp>
    </p:spTree>
    <p:extLst>
      <p:ext uri="{BB962C8B-B14F-4D97-AF65-F5344CB8AC3E}">
        <p14:creationId xmlns:p14="http://schemas.microsoft.com/office/powerpoint/2010/main" val="5291389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4B76F-7124-E7A4-3875-7488CCEB9143}"/>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2050" name="Picture 2" descr="Thor Haavik snakker med Harald Eia om kristen påvirkning">
            <a:extLst>
              <a:ext uri="{FF2B5EF4-FFF2-40B4-BE49-F238E27FC236}">
                <a16:creationId xmlns:a16="http://schemas.microsoft.com/office/drawing/2014/main" id="{C5DB2A5D-E09C-B9A8-8F71-C039BC07CB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1"/>
          <a:stretch/>
        </p:blipFill>
        <p:spPr bwMode="auto">
          <a:xfrm>
            <a:off x="7256" y="0"/>
            <a:ext cx="4654378" cy="293248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pPr/>
              <a:t>3</a:t>
            </a:fld>
            <a:endParaRPr lang="nb-NO" dirty="0"/>
          </a:p>
        </p:txBody>
      </p:sp>
      <p:pic>
        <p:nvPicPr>
          <p:cNvPr id="14" name="Bilde 13">
            <a:extLst>
              <a:ext uri="{FF2B5EF4-FFF2-40B4-BE49-F238E27FC236}">
                <a16:creationId xmlns:a16="http://schemas.microsoft.com/office/drawing/2014/main" id="{9191825A-2798-A60D-3295-B2DBE89ACEC0}"/>
              </a:ext>
            </a:extLst>
          </p:cNvPr>
          <p:cNvPicPr>
            <a:picLocks noChangeAspect="1"/>
          </p:cNvPicPr>
          <p:nvPr/>
        </p:nvPicPr>
        <p:blipFill>
          <a:blip r:embed="rId3"/>
          <a:stretch>
            <a:fillRect/>
          </a:stretch>
        </p:blipFill>
        <p:spPr>
          <a:xfrm>
            <a:off x="3275998" y="4064"/>
            <a:ext cx="6266087" cy="2928423"/>
          </a:xfrm>
          <a:prstGeom prst="rect">
            <a:avLst/>
          </a:prstGeom>
        </p:spPr>
      </p:pic>
      <p:pic>
        <p:nvPicPr>
          <p:cNvPr id="9" name="Bilde 8">
            <a:extLst>
              <a:ext uri="{FF2B5EF4-FFF2-40B4-BE49-F238E27FC236}">
                <a16:creationId xmlns:a16="http://schemas.microsoft.com/office/drawing/2014/main" id="{CD20CA05-E374-C301-5ADB-5D5C16DE4541}"/>
              </a:ext>
            </a:extLst>
          </p:cNvPr>
          <p:cNvPicPr>
            <a:picLocks noChangeAspect="1"/>
          </p:cNvPicPr>
          <p:nvPr/>
        </p:nvPicPr>
        <p:blipFill rotWithShape="1">
          <a:blip r:embed="rId4"/>
          <a:srcRect l="31195"/>
          <a:stretch/>
        </p:blipFill>
        <p:spPr>
          <a:xfrm>
            <a:off x="8963247" y="-24915"/>
            <a:ext cx="3231161" cy="2958650"/>
          </a:xfrm>
          <a:prstGeom prst="rect">
            <a:avLst/>
          </a:prstGeom>
        </p:spPr>
      </p:pic>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22306" y="1866811"/>
            <a:ext cx="11147388" cy="4842334"/>
          </a:xfrm>
        </p:spPr>
        <p:txBody>
          <a:bodyPr/>
          <a:lstStyle/>
          <a:p>
            <a:pPr marL="0" indent="0">
              <a:spcAft>
                <a:spcPts val="1200"/>
              </a:spcAft>
              <a:buNone/>
            </a:pPr>
            <a:r>
              <a:rPr lang="nb-NO" sz="20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Hvem var St. Hallvard? Har egentlig mennesket en ukrenkelig verdi?</a:t>
            </a:r>
            <a:endParaRPr lang="nb-NO"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spcBef>
                <a:spcPts val="100"/>
              </a:spcBef>
              <a:spcAft>
                <a:spcPts val="100"/>
              </a:spcAft>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Vålerenga fotball- supporterklubb synger “Oslo by, St. Hallvards menn” </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p>
            <a:pPr lvl="1">
              <a:spcBef>
                <a:spcPts val="100"/>
              </a:spcBef>
              <a:spcAft>
                <a:spcPts val="100"/>
              </a:spcAft>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de egentlig hvem St. Hallvard var?” (idealet endret seg fra brutal viking til å ofre livet for en venn…)  </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frigivelse av treller og forbudet mot å sette barn ut i skogen</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kommenterer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Gamle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Deichman</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Thor og Harald Eia: Kan de enes om kristen tross betydning for Norges utvikling?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opplysningstid: Hvor mange prosent av æren skal kristendommen ha for at Norge er der det er i dag?</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Overgang til 5 på gata; </a:t>
            </a: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“Har mennesket en ukrenkelig verdi?”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frigivelse av treller og å sette ut barn i skogen, Jørn utdyper hva det ligger i endringen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Avslutningsvis den innbilte konflikten mellom tro og vitenskap.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Kunstner Eimund Sand om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Kepler</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-steinen, tro i middelalderen, betydning for kunst, kultur og vitenskap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og kristen tro ikke i konflikt, men henger tett sammen</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Menneskerettsadvokat Geir Lippestad om menneskeverdets betydning.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takket han ja til å være forsvareren til en massemorder?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081177" y="419672"/>
            <a:ext cx="9346811" cy="864961"/>
          </a:xfrm>
        </p:spPr>
        <p:txBody>
          <a:bodyPr/>
          <a:lstStyle/>
          <a:p>
            <a:pPr algn="ct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2: Menneskeverd og moral</a:t>
            </a:r>
            <a:b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b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Endring av ideal</a:t>
            </a:r>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537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tel 1">
            <a:extLst>
              <a:ext uri="{FF2B5EF4-FFF2-40B4-BE49-F238E27FC236}">
                <a16:creationId xmlns:a16="http://schemas.microsoft.com/office/drawing/2014/main" id="{C2419512-367D-4EE8-9866-8AD5A1F0A735}"/>
              </a:ext>
            </a:extLst>
          </p:cNvPr>
          <p:cNvSpPr>
            <a:spLocks noGrp="1" noChangeArrowheads="1"/>
          </p:cNvSpPr>
          <p:nvPr>
            <p:ph type="title"/>
          </p:nvPr>
        </p:nvSpPr>
        <p:spPr/>
        <p:txBody>
          <a:bodyPr/>
          <a:lstStyle/>
          <a:p>
            <a:pPr>
              <a:defRPr/>
            </a:pPr>
            <a:r>
              <a:rPr lang="nb-NO" altLang="nb-NO"/>
              <a:t>Fra runestein til leksika</a:t>
            </a:r>
          </a:p>
        </p:txBody>
      </p:sp>
      <p:pic>
        <p:nvPicPr>
          <p:cNvPr id="43011" name="Picture 2" descr="Image result for runestein">
            <a:extLst>
              <a:ext uri="{FF2B5EF4-FFF2-40B4-BE49-F238E27FC236}">
                <a16:creationId xmlns:a16="http://schemas.microsoft.com/office/drawing/2014/main" id="{D87B84A6-7DCA-4A09-9391-3985172F3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6" y="1570038"/>
            <a:ext cx="40878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B92357D-C3BA-4FB4-8894-5331307E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570038"/>
            <a:ext cx="3497262"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778614"/>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5C0242-BC94-A768-11D3-BAB08CC27420}"/>
              </a:ext>
            </a:extLst>
          </p:cNvPr>
          <p:cNvSpPr>
            <a:spLocks noGrp="1"/>
          </p:cNvSpPr>
          <p:nvPr>
            <p:ph type="title"/>
          </p:nvPr>
        </p:nvSpPr>
        <p:spPr/>
        <p:txBody>
          <a:bodyPr/>
          <a:lstStyle/>
          <a:p>
            <a:r>
              <a:rPr lang="nb-NO" dirty="0"/>
              <a:t>Milepæler</a:t>
            </a:r>
          </a:p>
        </p:txBody>
      </p:sp>
      <p:sp>
        <p:nvSpPr>
          <p:cNvPr id="6" name="Pil: høyre 5">
            <a:extLst>
              <a:ext uri="{FF2B5EF4-FFF2-40B4-BE49-F238E27FC236}">
                <a16:creationId xmlns:a16="http://schemas.microsoft.com/office/drawing/2014/main" id="{9D9A5487-1E16-C92D-19FD-C8A4088AE8FC}"/>
              </a:ext>
            </a:extLst>
          </p:cNvPr>
          <p:cNvSpPr/>
          <p:nvPr/>
        </p:nvSpPr>
        <p:spPr>
          <a:xfrm>
            <a:off x="446312" y="2057400"/>
            <a:ext cx="11647714" cy="396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kstSylinder 6">
            <a:extLst>
              <a:ext uri="{FF2B5EF4-FFF2-40B4-BE49-F238E27FC236}">
                <a16:creationId xmlns:a16="http://schemas.microsoft.com/office/drawing/2014/main" id="{F63BAA6C-D435-CE2C-9FFE-1C0E4AD0C507}"/>
              </a:ext>
            </a:extLst>
          </p:cNvPr>
          <p:cNvSpPr txBox="1"/>
          <p:nvPr/>
        </p:nvSpPr>
        <p:spPr>
          <a:xfrm>
            <a:off x="1234731" y="3459632"/>
            <a:ext cx="1809534" cy="830997"/>
          </a:xfrm>
          <a:prstGeom prst="rect">
            <a:avLst/>
          </a:prstGeom>
          <a:noFill/>
        </p:spPr>
        <p:txBody>
          <a:bodyPr wrap="none" rtlCol="0">
            <a:spAutoFit/>
          </a:bodyPr>
          <a:lstStyle/>
          <a:p>
            <a:pPr algn="ctr"/>
            <a:r>
              <a:rPr lang="nb-NO" sz="2400" dirty="0">
                <a:solidFill>
                  <a:schemeClr val="bg1"/>
                </a:solidFill>
                <a:effectLst>
                  <a:outerShdw blurRad="38100" dist="38100" dir="2700000" algn="tl">
                    <a:srgbClr val="000000">
                      <a:alpha val="43137"/>
                    </a:srgbClr>
                  </a:outerShdw>
                </a:effectLst>
              </a:rPr>
              <a:t>Latinskole</a:t>
            </a:r>
          </a:p>
          <a:p>
            <a:pPr algn="ctr"/>
            <a:r>
              <a:rPr lang="nb-NO" sz="2400" dirty="0">
                <a:solidFill>
                  <a:schemeClr val="bg1"/>
                </a:solidFill>
                <a:effectLst>
                  <a:outerShdw blurRad="38100" dist="38100" dir="2700000" algn="tl">
                    <a:srgbClr val="000000">
                      <a:alpha val="43137"/>
                    </a:srgbClr>
                  </a:outerShdw>
                </a:effectLst>
              </a:rPr>
              <a:t>Universiteter</a:t>
            </a:r>
          </a:p>
        </p:txBody>
      </p:sp>
      <p:sp>
        <p:nvSpPr>
          <p:cNvPr id="9" name="TekstSylinder 8">
            <a:extLst>
              <a:ext uri="{FF2B5EF4-FFF2-40B4-BE49-F238E27FC236}">
                <a16:creationId xmlns:a16="http://schemas.microsoft.com/office/drawing/2014/main" id="{586A5560-7AFE-4D13-475A-7B803A300D61}"/>
              </a:ext>
            </a:extLst>
          </p:cNvPr>
          <p:cNvSpPr txBox="1"/>
          <p:nvPr/>
        </p:nvSpPr>
        <p:spPr>
          <a:xfrm>
            <a:off x="1876085" y="4202277"/>
            <a:ext cx="1037463" cy="461665"/>
          </a:xfrm>
          <a:prstGeom prst="rect">
            <a:avLst/>
          </a:prstGeom>
          <a:noFill/>
        </p:spPr>
        <p:txBody>
          <a:bodyPr wrap="none" rtlCol="0">
            <a:spAutoFit/>
          </a:bodyPr>
          <a:lstStyle/>
          <a:p>
            <a:r>
              <a:rPr lang="nb-NO" sz="2400" dirty="0">
                <a:solidFill>
                  <a:schemeClr val="bg1"/>
                </a:solidFill>
                <a:effectLst>
                  <a:outerShdw blurRad="38100" dist="38100" dir="2700000" algn="tl">
                    <a:srgbClr val="000000">
                      <a:alpha val="43137"/>
                    </a:srgbClr>
                  </a:outerShdw>
                </a:effectLst>
              </a:rPr>
              <a:t>Tiende</a:t>
            </a:r>
          </a:p>
        </p:txBody>
      </p:sp>
      <p:sp>
        <p:nvSpPr>
          <p:cNvPr id="10" name="TekstSylinder 9">
            <a:extLst>
              <a:ext uri="{FF2B5EF4-FFF2-40B4-BE49-F238E27FC236}">
                <a16:creationId xmlns:a16="http://schemas.microsoft.com/office/drawing/2014/main" id="{587B093B-F089-EAB9-E542-07324DEE4608}"/>
              </a:ext>
            </a:extLst>
          </p:cNvPr>
          <p:cNvSpPr txBox="1"/>
          <p:nvPr/>
        </p:nvSpPr>
        <p:spPr>
          <a:xfrm>
            <a:off x="6095601" y="3720037"/>
            <a:ext cx="1844416" cy="830997"/>
          </a:xfrm>
          <a:prstGeom prst="rect">
            <a:avLst/>
          </a:prstGeom>
          <a:noFill/>
        </p:spPr>
        <p:txBody>
          <a:bodyPr wrap="none" rtlCol="0">
            <a:spAutoFit/>
          </a:bodyPr>
          <a:lstStyle/>
          <a:p>
            <a:pPr algn="ctr"/>
            <a:r>
              <a:rPr lang="nb-NO" sz="2400" dirty="0">
                <a:solidFill>
                  <a:schemeClr val="bg1"/>
                </a:solidFill>
                <a:effectLst>
                  <a:outerShdw blurRad="38100" dist="38100" dir="2700000" algn="tl">
                    <a:srgbClr val="000000">
                      <a:alpha val="43137"/>
                    </a:srgbClr>
                  </a:outerShdw>
                </a:effectLst>
              </a:rPr>
              <a:t>Konfirmasjon</a:t>
            </a:r>
          </a:p>
          <a:p>
            <a:pPr algn="ctr"/>
            <a:r>
              <a:rPr lang="nb-NO" sz="2400" dirty="0">
                <a:solidFill>
                  <a:schemeClr val="bg1"/>
                </a:solidFill>
                <a:effectLst>
                  <a:outerShdw blurRad="38100" dist="38100" dir="2700000" algn="tl">
                    <a:srgbClr val="000000">
                      <a:alpha val="43137"/>
                    </a:srgbClr>
                  </a:outerShdw>
                </a:effectLst>
              </a:rPr>
              <a:t>Skole for alle</a:t>
            </a:r>
          </a:p>
        </p:txBody>
      </p:sp>
      <p:sp>
        <p:nvSpPr>
          <p:cNvPr id="11" name="TekstSylinder 10">
            <a:extLst>
              <a:ext uri="{FF2B5EF4-FFF2-40B4-BE49-F238E27FC236}">
                <a16:creationId xmlns:a16="http://schemas.microsoft.com/office/drawing/2014/main" id="{9DDCA1D3-557A-6C94-524B-8B56BD9581A6}"/>
              </a:ext>
            </a:extLst>
          </p:cNvPr>
          <p:cNvSpPr txBox="1"/>
          <p:nvPr/>
        </p:nvSpPr>
        <p:spPr>
          <a:xfrm>
            <a:off x="1876777" y="4501634"/>
            <a:ext cx="1469698" cy="461665"/>
          </a:xfrm>
          <a:prstGeom prst="rect">
            <a:avLst/>
          </a:prstGeom>
          <a:noFill/>
        </p:spPr>
        <p:txBody>
          <a:bodyPr wrap="none" rtlCol="0">
            <a:spAutoFit/>
          </a:bodyPr>
          <a:lstStyle/>
          <a:p>
            <a:r>
              <a:rPr lang="nb-NO" sz="2400" dirty="0">
                <a:solidFill>
                  <a:schemeClr val="bg1"/>
                </a:solidFill>
                <a:effectLst>
                  <a:outerShdw blurRad="38100" dist="38100" dir="2700000" algn="tl">
                    <a:srgbClr val="000000">
                      <a:alpha val="43137"/>
                    </a:srgbClr>
                  </a:outerShdw>
                </a:effectLst>
              </a:rPr>
              <a:t>Hospitaler</a:t>
            </a:r>
          </a:p>
        </p:txBody>
      </p:sp>
      <p:sp>
        <p:nvSpPr>
          <p:cNvPr id="12" name="TekstSylinder 11">
            <a:extLst>
              <a:ext uri="{FF2B5EF4-FFF2-40B4-BE49-F238E27FC236}">
                <a16:creationId xmlns:a16="http://schemas.microsoft.com/office/drawing/2014/main" id="{7DFA449E-D331-69B5-FAFD-996649F55548}"/>
              </a:ext>
            </a:extLst>
          </p:cNvPr>
          <p:cNvSpPr txBox="1"/>
          <p:nvPr/>
        </p:nvSpPr>
        <p:spPr>
          <a:xfrm>
            <a:off x="1463442" y="2439729"/>
            <a:ext cx="1747594" cy="461665"/>
          </a:xfrm>
          <a:prstGeom prst="rect">
            <a:avLst/>
          </a:prstGeom>
          <a:noFill/>
        </p:spPr>
        <p:txBody>
          <a:bodyPr wrap="none" rtlCol="0">
            <a:spAutoFit/>
          </a:bodyPr>
          <a:lstStyle/>
          <a:p>
            <a:r>
              <a:rPr lang="nb-NO" sz="2400" b="1" dirty="0"/>
              <a:t>Middelalder</a:t>
            </a:r>
          </a:p>
        </p:txBody>
      </p:sp>
      <p:sp>
        <p:nvSpPr>
          <p:cNvPr id="13" name="TekstSylinder 12">
            <a:extLst>
              <a:ext uri="{FF2B5EF4-FFF2-40B4-BE49-F238E27FC236}">
                <a16:creationId xmlns:a16="http://schemas.microsoft.com/office/drawing/2014/main" id="{80DA095C-2FC4-1F07-0132-D73BD25F2398}"/>
              </a:ext>
            </a:extLst>
          </p:cNvPr>
          <p:cNvSpPr txBox="1"/>
          <p:nvPr/>
        </p:nvSpPr>
        <p:spPr>
          <a:xfrm>
            <a:off x="4371987" y="2438074"/>
            <a:ext cx="1877245" cy="461665"/>
          </a:xfrm>
          <a:prstGeom prst="rect">
            <a:avLst/>
          </a:prstGeom>
          <a:noFill/>
        </p:spPr>
        <p:txBody>
          <a:bodyPr wrap="none" rtlCol="0">
            <a:spAutoFit/>
          </a:bodyPr>
          <a:lstStyle/>
          <a:p>
            <a:r>
              <a:rPr lang="nb-NO" sz="2400" b="1" dirty="0"/>
              <a:t>Reformasjon </a:t>
            </a:r>
          </a:p>
        </p:txBody>
      </p:sp>
      <p:sp>
        <p:nvSpPr>
          <p:cNvPr id="14" name="TekstSylinder 13">
            <a:extLst>
              <a:ext uri="{FF2B5EF4-FFF2-40B4-BE49-F238E27FC236}">
                <a16:creationId xmlns:a16="http://schemas.microsoft.com/office/drawing/2014/main" id="{378B2081-5416-62D5-3B85-901DB4B94934}"/>
              </a:ext>
            </a:extLst>
          </p:cNvPr>
          <p:cNvSpPr txBox="1"/>
          <p:nvPr/>
        </p:nvSpPr>
        <p:spPr>
          <a:xfrm>
            <a:off x="6356433" y="2443363"/>
            <a:ext cx="2085251" cy="461665"/>
          </a:xfrm>
          <a:prstGeom prst="rect">
            <a:avLst/>
          </a:prstGeom>
          <a:noFill/>
        </p:spPr>
        <p:txBody>
          <a:bodyPr wrap="none" rtlCol="0">
            <a:spAutoFit/>
          </a:bodyPr>
          <a:lstStyle/>
          <a:p>
            <a:r>
              <a:rPr lang="nb-NO" sz="2400" b="1" dirty="0"/>
              <a:t>Opplysningstid</a:t>
            </a:r>
          </a:p>
        </p:txBody>
      </p:sp>
      <p:sp>
        <p:nvSpPr>
          <p:cNvPr id="15" name="TekstSylinder 14">
            <a:extLst>
              <a:ext uri="{FF2B5EF4-FFF2-40B4-BE49-F238E27FC236}">
                <a16:creationId xmlns:a16="http://schemas.microsoft.com/office/drawing/2014/main" id="{501C3386-A072-9867-71B0-B041E82317D3}"/>
              </a:ext>
            </a:extLst>
          </p:cNvPr>
          <p:cNvSpPr txBox="1"/>
          <p:nvPr/>
        </p:nvSpPr>
        <p:spPr>
          <a:xfrm>
            <a:off x="8641566" y="2438074"/>
            <a:ext cx="1438214" cy="644857"/>
          </a:xfrm>
          <a:prstGeom prst="rect">
            <a:avLst/>
          </a:prstGeom>
          <a:noFill/>
        </p:spPr>
        <p:txBody>
          <a:bodyPr wrap="none" rtlCol="0">
            <a:spAutoFit/>
          </a:bodyPr>
          <a:lstStyle/>
          <a:p>
            <a:pPr algn="ctr">
              <a:lnSpc>
                <a:spcPts val="2100"/>
              </a:lnSpc>
            </a:pPr>
            <a:r>
              <a:rPr lang="nb-NO" sz="2400" b="1" dirty="0"/>
              <a:t>Moderne </a:t>
            </a:r>
          </a:p>
          <a:p>
            <a:pPr algn="ctr">
              <a:lnSpc>
                <a:spcPts val="2100"/>
              </a:lnSpc>
            </a:pPr>
            <a:r>
              <a:rPr lang="nb-NO" sz="2400" b="1" dirty="0"/>
              <a:t>tid </a:t>
            </a:r>
          </a:p>
        </p:txBody>
      </p:sp>
      <p:sp>
        <p:nvSpPr>
          <p:cNvPr id="16" name="TekstSylinder 15">
            <a:extLst>
              <a:ext uri="{FF2B5EF4-FFF2-40B4-BE49-F238E27FC236}">
                <a16:creationId xmlns:a16="http://schemas.microsoft.com/office/drawing/2014/main" id="{E7417675-70A5-C993-1B62-CA554461BB44}"/>
              </a:ext>
            </a:extLst>
          </p:cNvPr>
          <p:cNvSpPr txBox="1"/>
          <p:nvPr/>
        </p:nvSpPr>
        <p:spPr>
          <a:xfrm>
            <a:off x="838200" y="3006898"/>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1000</a:t>
            </a:r>
          </a:p>
        </p:txBody>
      </p:sp>
      <p:sp>
        <p:nvSpPr>
          <p:cNvPr id="17" name="TekstSylinder 16">
            <a:extLst>
              <a:ext uri="{FF2B5EF4-FFF2-40B4-BE49-F238E27FC236}">
                <a16:creationId xmlns:a16="http://schemas.microsoft.com/office/drawing/2014/main" id="{CB570B4D-FB43-F842-C4C2-8E5F222FEEAE}"/>
              </a:ext>
            </a:extLst>
          </p:cNvPr>
          <p:cNvSpPr txBox="1"/>
          <p:nvPr/>
        </p:nvSpPr>
        <p:spPr>
          <a:xfrm>
            <a:off x="2068278" y="3006897"/>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1200</a:t>
            </a:r>
          </a:p>
        </p:txBody>
      </p:sp>
      <p:sp>
        <p:nvSpPr>
          <p:cNvPr id="18" name="TekstSylinder 17">
            <a:extLst>
              <a:ext uri="{FF2B5EF4-FFF2-40B4-BE49-F238E27FC236}">
                <a16:creationId xmlns:a16="http://schemas.microsoft.com/office/drawing/2014/main" id="{CE086FC3-1232-49F6-9918-2F48843C7688}"/>
              </a:ext>
            </a:extLst>
          </p:cNvPr>
          <p:cNvSpPr txBox="1"/>
          <p:nvPr/>
        </p:nvSpPr>
        <p:spPr>
          <a:xfrm>
            <a:off x="3603164" y="3006896"/>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1400</a:t>
            </a:r>
          </a:p>
        </p:txBody>
      </p:sp>
      <p:sp>
        <p:nvSpPr>
          <p:cNvPr id="19" name="TekstSylinder 18">
            <a:extLst>
              <a:ext uri="{FF2B5EF4-FFF2-40B4-BE49-F238E27FC236}">
                <a16:creationId xmlns:a16="http://schemas.microsoft.com/office/drawing/2014/main" id="{062DF36F-9180-61B2-EB5E-CC7B75F7333C}"/>
              </a:ext>
            </a:extLst>
          </p:cNvPr>
          <p:cNvSpPr txBox="1"/>
          <p:nvPr/>
        </p:nvSpPr>
        <p:spPr>
          <a:xfrm>
            <a:off x="5399314" y="3006895"/>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1600</a:t>
            </a:r>
          </a:p>
        </p:txBody>
      </p:sp>
      <p:sp>
        <p:nvSpPr>
          <p:cNvPr id="20" name="TekstSylinder 19">
            <a:extLst>
              <a:ext uri="{FF2B5EF4-FFF2-40B4-BE49-F238E27FC236}">
                <a16:creationId xmlns:a16="http://schemas.microsoft.com/office/drawing/2014/main" id="{14044F25-44DB-C1E2-36B2-47F154C0100F}"/>
              </a:ext>
            </a:extLst>
          </p:cNvPr>
          <p:cNvSpPr txBox="1"/>
          <p:nvPr/>
        </p:nvSpPr>
        <p:spPr>
          <a:xfrm>
            <a:off x="7544002" y="3006894"/>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1800</a:t>
            </a:r>
          </a:p>
        </p:txBody>
      </p:sp>
      <p:sp>
        <p:nvSpPr>
          <p:cNvPr id="21" name="TekstSylinder 20">
            <a:extLst>
              <a:ext uri="{FF2B5EF4-FFF2-40B4-BE49-F238E27FC236}">
                <a16:creationId xmlns:a16="http://schemas.microsoft.com/office/drawing/2014/main" id="{F9CFA6F5-8D6B-199B-DC20-BEA447507B0A}"/>
              </a:ext>
            </a:extLst>
          </p:cNvPr>
          <p:cNvSpPr txBox="1"/>
          <p:nvPr/>
        </p:nvSpPr>
        <p:spPr>
          <a:xfrm>
            <a:off x="9405260" y="3006893"/>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2000</a:t>
            </a:r>
          </a:p>
        </p:txBody>
      </p:sp>
      <p:sp>
        <p:nvSpPr>
          <p:cNvPr id="22" name="TekstSylinder 21">
            <a:extLst>
              <a:ext uri="{FF2B5EF4-FFF2-40B4-BE49-F238E27FC236}">
                <a16:creationId xmlns:a16="http://schemas.microsoft.com/office/drawing/2014/main" id="{B18AAE15-5961-8405-F9AA-B8AFDDA4C4EA}"/>
              </a:ext>
            </a:extLst>
          </p:cNvPr>
          <p:cNvSpPr txBox="1"/>
          <p:nvPr/>
        </p:nvSpPr>
        <p:spPr>
          <a:xfrm>
            <a:off x="6603727" y="3274966"/>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1736</a:t>
            </a:r>
          </a:p>
        </p:txBody>
      </p:sp>
      <p:sp>
        <p:nvSpPr>
          <p:cNvPr id="23" name="TekstSylinder 22">
            <a:extLst>
              <a:ext uri="{FF2B5EF4-FFF2-40B4-BE49-F238E27FC236}">
                <a16:creationId xmlns:a16="http://schemas.microsoft.com/office/drawing/2014/main" id="{3846EE8F-40A5-8274-BCA7-507745FC3A40}"/>
              </a:ext>
            </a:extLst>
          </p:cNvPr>
          <p:cNvSpPr txBox="1"/>
          <p:nvPr/>
        </p:nvSpPr>
        <p:spPr>
          <a:xfrm>
            <a:off x="8196744" y="3807767"/>
            <a:ext cx="2085251" cy="461665"/>
          </a:xfrm>
          <a:prstGeom prst="rect">
            <a:avLst/>
          </a:prstGeom>
          <a:noFill/>
        </p:spPr>
        <p:txBody>
          <a:bodyPr wrap="square" rtlCol="0">
            <a:spAutoFit/>
          </a:bodyPr>
          <a:lstStyle/>
          <a:p>
            <a:pPr algn="ctr"/>
            <a:r>
              <a:rPr lang="nb-NO" sz="2400" dirty="0">
                <a:solidFill>
                  <a:schemeClr val="bg1"/>
                </a:solidFill>
                <a:effectLst>
                  <a:outerShdw blurRad="38100" dist="38100" dir="2700000" algn="tl">
                    <a:srgbClr val="000000">
                      <a:alpha val="43137"/>
                    </a:srgbClr>
                  </a:outerShdw>
                </a:effectLst>
              </a:rPr>
              <a:t>Velferdsstat</a:t>
            </a:r>
          </a:p>
        </p:txBody>
      </p:sp>
    </p:spTree>
    <p:extLst>
      <p:ext uri="{BB962C8B-B14F-4D97-AF65-F5344CB8AC3E}">
        <p14:creationId xmlns:p14="http://schemas.microsoft.com/office/powerpoint/2010/main" val="3172301018"/>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E8FF96A-8586-5A0B-DEA5-F38DA1BF2052}"/>
              </a:ext>
            </a:extLst>
          </p:cNvPr>
          <p:cNvSpPr>
            <a:spLocks noGrp="1"/>
          </p:cNvSpPr>
          <p:nvPr>
            <p:ph type="title"/>
          </p:nvPr>
        </p:nvSpPr>
        <p:spPr/>
        <p:txBody>
          <a:bodyPr/>
          <a:lstStyle/>
          <a:p>
            <a:r>
              <a:rPr lang="nb-NO" sz="4000" b="1" kern="100" dirty="0">
                <a:effectLst/>
                <a:latin typeface="Calibri" panose="020F0502020204030204" pitchFamily="34" charset="0"/>
                <a:ea typeface="Times New Roman" panose="02020603050405020304" pitchFamily="18" charset="0"/>
                <a:cs typeface="Times New Roman" panose="02020603050405020304" pitchFamily="18" charset="0"/>
              </a:rPr>
              <a:t>Hadde vi fått folkeopplysning uten kristningen?</a:t>
            </a:r>
            <a:endParaRPr lang="nb-NO" dirty="0"/>
          </a:p>
        </p:txBody>
      </p:sp>
      <p:sp>
        <p:nvSpPr>
          <p:cNvPr id="9" name="Plassholder for innhold 8">
            <a:extLst>
              <a:ext uri="{FF2B5EF4-FFF2-40B4-BE49-F238E27FC236}">
                <a16:creationId xmlns:a16="http://schemas.microsoft.com/office/drawing/2014/main" id="{AA896994-6224-588F-9794-0BF3A8B3BB11}"/>
              </a:ext>
            </a:extLst>
          </p:cNvPr>
          <p:cNvSpPr>
            <a:spLocks noGrp="1"/>
          </p:cNvSpPr>
          <p:nvPr>
            <p:ph idx="10"/>
          </p:nvPr>
        </p:nvSpPr>
        <p:spPr>
          <a:xfrm>
            <a:off x="838200" y="1840089"/>
            <a:ext cx="10515600" cy="4652786"/>
          </a:xfrm>
        </p:spPr>
        <p:txBody>
          <a:bodyPr/>
          <a:lstStyle/>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Mulig med tilsvarende utvikling mot vitenskap og velferd, demokrati og rettsstat?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Ja, men skulle mye til</a:t>
            </a:r>
          </a:p>
          <a:p>
            <a:pPr lvl="2">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Ikke enkelt å se hvordan</a:t>
            </a:r>
          </a:p>
          <a:p>
            <a:pPr lvl="2">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Myte at dette kommer av seg selv, uten sterke drivkrefter.</a:t>
            </a:r>
          </a:p>
          <a:p>
            <a:pPr>
              <a:lnSpc>
                <a:spcPct val="100000"/>
              </a:lnSpc>
              <a:spcBef>
                <a:spcPts val="1200"/>
              </a:spcBef>
            </a:pPr>
            <a:r>
              <a:rPr lang="nb-NO" sz="2000" b="1" kern="100" dirty="0">
                <a:latin typeface="Calibri" panose="020F0502020204030204" pitchFamily="34" charset="0"/>
                <a:ea typeface="Times New Roman" panose="02020603050405020304" pitchFamily="18" charset="0"/>
                <a:cs typeface="Times New Roman" panose="02020603050405020304" pitchFamily="18" charset="0"/>
              </a:rPr>
              <a:t>Skolen begynte med kristningen og ble utvidet til alle på 1700-tallet</a:t>
            </a:r>
          </a:p>
          <a:p>
            <a:pPr lvl="1">
              <a:lnSpc>
                <a:spcPct val="100000"/>
              </a:lnSpc>
              <a:spcBef>
                <a:spcPts val="600"/>
              </a:spcBef>
            </a:pPr>
            <a:r>
              <a:rPr lang="nb-NO" sz="1800" kern="100" dirty="0">
                <a:latin typeface="Calibri" panose="020F0502020204030204" pitchFamily="34" charset="0"/>
                <a:ea typeface="Times New Roman" panose="02020603050405020304" pitchFamily="18" charset="0"/>
                <a:cs typeface="Times New Roman" panose="02020603050405020304" pitchFamily="18" charset="0"/>
              </a:rPr>
              <a:t>Bidro til folkeopplysning og de store folkebevegelsene på 1800-tallet</a:t>
            </a:r>
          </a:p>
          <a:p>
            <a:pPr lvl="1">
              <a:lnSpc>
                <a:spcPct val="100000"/>
              </a:lnSpc>
              <a:spcBef>
                <a:spcPts val="600"/>
              </a:spcBef>
            </a:pPr>
            <a:r>
              <a:rPr lang="nb-NO" sz="1800" kern="100" dirty="0">
                <a:latin typeface="Calibri" panose="020F0502020204030204" pitchFamily="34" charset="0"/>
                <a:ea typeface="Times New Roman" panose="02020603050405020304" pitchFamily="18" charset="0"/>
                <a:cs typeface="Times New Roman" panose="02020603050405020304" pitchFamily="18" charset="0"/>
              </a:rPr>
              <a:t>Disse igjen kom med mer opplysning og forbedringer av samfunnet. </a:t>
            </a:r>
            <a:endParaRPr lang="nb-NO"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2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Omfattende opplysning krever motivasjon</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Koster penger og popularitet å ta barn og unge vekk fra familien og gården flere dager i uken</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Må ha nærmest en … religiøs tro på at dette er viktig. </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Tro det kan føre til et godt samfunn å gi opplæring i å lese og skrive - og i grunnleggende rett og galt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2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nb-NO" sz="2000" b="1" dirty="0">
                <a:effectLst/>
                <a:latin typeface="Calibri" panose="020F0502020204030204" pitchFamily="34" charset="0"/>
                <a:ea typeface="Times New Roman" panose="02020603050405020304" pitchFamily="18" charset="0"/>
                <a:cs typeface="Times New Roman" panose="02020603050405020304" pitchFamily="18" charset="0"/>
              </a:rPr>
              <a:t>Så selvfølgelig at man kan ha glemt at det ikke er selvfølgelig å forbedre samfunn – for alle</a:t>
            </a:r>
            <a:br>
              <a:rPr lang="nb-NO" sz="2000" dirty="0">
                <a:effectLst/>
                <a:latin typeface="Calibri" panose="020F0502020204030204" pitchFamily="34" charset="0"/>
                <a:ea typeface="Times New Roman" panose="02020603050405020304" pitchFamily="18" charset="0"/>
                <a:cs typeface="Times New Roman" panose="02020603050405020304" pitchFamily="18" charset="0"/>
              </a:rPr>
            </a:br>
            <a:endParaRPr lang="nb-NO" sz="1800" dirty="0"/>
          </a:p>
        </p:txBody>
      </p:sp>
      <p:sp>
        <p:nvSpPr>
          <p:cNvPr id="4" name="Plassholder for lysbildenummer 3">
            <a:extLst>
              <a:ext uri="{FF2B5EF4-FFF2-40B4-BE49-F238E27FC236}">
                <a16:creationId xmlns:a16="http://schemas.microsoft.com/office/drawing/2014/main" id="{334975CF-6A0D-74F6-3C63-1B450AB03604}"/>
              </a:ext>
            </a:extLst>
          </p:cNvPr>
          <p:cNvSpPr>
            <a:spLocks noGrp="1"/>
          </p:cNvSpPr>
          <p:nvPr>
            <p:ph type="sldNum" sz="quarter" idx="4"/>
          </p:nvPr>
        </p:nvSpPr>
        <p:spPr/>
        <p:txBody>
          <a:bodyPr/>
          <a:lstStyle/>
          <a:p>
            <a:pPr>
              <a:defRPr/>
            </a:pPr>
            <a:fld id="{4D2EA8D7-3B15-48EA-A0F4-B06BF2D8ABF6}" type="slidenum">
              <a:rPr lang="nb-NO" altLang="nb-NO" smtClean="0"/>
              <a:pPr>
                <a:defRPr/>
              </a:pPr>
              <a:t>41</a:t>
            </a:fld>
            <a:endParaRPr lang="nb-NO" altLang="nb-NO" dirty="0"/>
          </a:p>
        </p:txBody>
      </p:sp>
    </p:spTree>
    <p:extLst>
      <p:ext uri="{BB962C8B-B14F-4D97-AF65-F5344CB8AC3E}">
        <p14:creationId xmlns:p14="http://schemas.microsoft.com/office/powerpoint/2010/main" val="1603068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202793F-7A6C-9FB8-F14F-7148CEFACBA9}"/>
              </a:ext>
            </a:extLst>
          </p:cNvPr>
          <p:cNvPicPr>
            <a:picLocks noChangeAspect="1"/>
          </p:cNvPicPr>
          <p:nvPr/>
        </p:nvPicPr>
        <p:blipFill>
          <a:blip r:embed="rId2"/>
          <a:stretch>
            <a:fillRect/>
          </a:stretch>
        </p:blipFill>
        <p:spPr>
          <a:xfrm>
            <a:off x="1524000" y="17719"/>
            <a:ext cx="9144000" cy="6841314"/>
          </a:xfrm>
          <a:prstGeom prst="rect">
            <a:avLst/>
          </a:prstGeom>
        </p:spPr>
      </p:pic>
    </p:spTree>
    <p:extLst>
      <p:ext uri="{BB962C8B-B14F-4D97-AF65-F5344CB8AC3E}">
        <p14:creationId xmlns:p14="http://schemas.microsoft.com/office/powerpoint/2010/main" val="2584811816"/>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andre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988828" y="1913206"/>
            <a:ext cx="10515600" cy="4217720"/>
          </a:xfrm>
        </p:spPr>
        <p:txBody>
          <a:bodyPr/>
          <a:lstStyle/>
          <a:p>
            <a:pPr marL="457200" indent="-457200">
              <a:buFont typeface="+mj-lt"/>
              <a:buAutoNum type="arabicPeriod"/>
              <a:defRPr/>
            </a:pPr>
            <a:r>
              <a:rPr lang="nb-NO" sz="2000" dirty="0">
                <a:solidFill>
                  <a:schemeClr val="bg1"/>
                </a:solidFill>
              </a:rPr>
              <a:t>Hvilke eksempler kan dere nevne på hva kristningen og kristenretten har betydd?</a:t>
            </a:r>
          </a:p>
          <a:p>
            <a:pPr marL="457200" indent="-457200">
              <a:buFont typeface="+mj-lt"/>
              <a:buAutoNum type="arabicPeriod"/>
              <a:defRPr/>
            </a:pPr>
            <a:r>
              <a:rPr lang="nb-NO" sz="2000" dirty="0">
                <a:solidFill>
                  <a:schemeClr val="bg1"/>
                </a:solidFill>
              </a:rPr>
              <a:t>Hva betydde kristningen for kunnskapsutviklingen i Norge?</a:t>
            </a:r>
          </a:p>
          <a:p>
            <a:pPr marL="457200" indent="-457200">
              <a:buFont typeface="+mj-lt"/>
              <a:buAutoNum type="arabicPeriod"/>
              <a:defRPr/>
            </a:pPr>
            <a:r>
              <a:rPr lang="nb-NO" sz="2000" dirty="0">
                <a:solidFill>
                  <a:schemeClr val="bg1"/>
                </a:solidFill>
              </a:rPr>
              <a:t>Er det en stor konflikt mellom tro og vitenskap? Hvorfor? Hvorfor ikke?</a:t>
            </a:r>
          </a:p>
          <a:p>
            <a:pPr marL="457200" indent="-457200">
              <a:buFont typeface="+mj-lt"/>
              <a:buAutoNum type="arabicPeriod"/>
              <a:defRPr/>
            </a:pPr>
            <a:r>
              <a:rPr lang="nb-NO" sz="2000" dirty="0">
                <a:solidFill>
                  <a:schemeClr val="bg1"/>
                </a:solidFill>
              </a:rPr>
              <a:t>Hva skulle til for å utvikle demokratiet i Norge?</a:t>
            </a:r>
          </a:p>
          <a:p>
            <a:pPr marL="457200" indent="-457200">
              <a:buFont typeface="+mj-lt"/>
              <a:buAutoNum type="arabicPeriod"/>
              <a:defRPr/>
            </a:pPr>
            <a:r>
              <a:rPr lang="nb-NO" sz="2000" dirty="0">
                <a:solidFill>
                  <a:schemeClr val="bg1"/>
                </a:solidFill>
              </a:rPr>
              <a:t>Hvorfor er menneskeverd viktig?</a:t>
            </a:r>
          </a:p>
          <a:p>
            <a:pPr marL="457200" indent="-457200">
              <a:buFont typeface="+mj-lt"/>
              <a:buAutoNum type="arabicPeriod"/>
              <a:defRPr/>
            </a:pPr>
            <a:r>
              <a:rPr lang="nb-NO" sz="2000" dirty="0">
                <a:solidFill>
                  <a:schemeClr val="bg1"/>
                </a:solidFill>
              </a:rPr>
              <a:t>Har mennesket en ukrenkelig verdi?</a:t>
            </a: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FD898C71-03AB-08A3-3D7B-67644BDFF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70184"/>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E0079617-3073-203B-6059-E4D893444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425302" y="15747"/>
            <a:ext cx="10363200" cy="1555750"/>
          </a:xfrm>
        </p:spPr>
        <p:txBody>
          <a:bodyPr/>
          <a:lstStyle/>
          <a:p>
            <a:r>
              <a:rPr lang="nb-NO" b="0" dirty="0">
                <a:solidFill>
                  <a:schemeClr val="bg1"/>
                </a:solidFill>
                <a:effectLst>
                  <a:outerShdw blurRad="38100" dist="38100" dir="2700000" algn="tl">
                    <a:srgbClr val="000000">
                      <a:alpha val="43137"/>
                    </a:srgbClr>
                  </a:outerShdw>
                </a:effectLst>
              </a:rPr>
              <a:t>Episode 3</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1018573" y="1415140"/>
            <a:ext cx="11173427" cy="1752600"/>
          </a:xfrm>
        </p:spPr>
        <p:txBody>
          <a:bodyPr/>
          <a:lstStyle/>
          <a:p>
            <a:r>
              <a:rPr lang="nb-NO" sz="4000" dirty="0">
                <a:solidFill>
                  <a:schemeClr val="bg1"/>
                </a:solidFill>
                <a:effectLst>
                  <a:outerShdw blurRad="38100" dist="38100" dir="2700000" algn="tl">
                    <a:srgbClr val="000000">
                      <a:alpha val="43137"/>
                    </a:srgbClr>
                  </a:outerShdw>
                </a:effectLst>
              </a:rPr>
              <a:t>Rettssystem – demokrati</a:t>
            </a:r>
          </a:p>
          <a:p>
            <a:r>
              <a:rPr lang="nb-NO" sz="3600" dirty="0">
                <a:solidFill>
                  <a:schemeClr val="bg1"/>
                </a:solidFill>
                <a:effectLst>
                  <a:outerShdw blurRad="38100" dist="38100" dir="2700000" algn="tl">
                    <a:srgbClr val="000000">
                      <a:alpha val="43137"/>
                    </a:srgbClr>
                  </a:outerShdw>
                </a:effectLst>
              </a:rPr>
              <a:t>- Hvorfor er Norge et av verdens beste land å bo i?</a:t>
            </a:r>
            <a:endParaRPr lang="nb-NO" sz="4000" dirty="0">
              <a:solidFill>
                <a:schemeClr val="bg1"/>
              </a:solidFill>
              <a:effectLst>
                <a:outerShdw blurRad="38100" dist="38100" dir="2700000" algn="tl">
                  <a:srgbClr val="000000">
                    <a:alpha val="43137"/>
                  </a:srgbClr>
                </a:outerShdw>
              </a:effectLst>
            </a:endParaRP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44</a:t>
            </a:fld>
            <a:endParaRPr lang="nb-NO" dirty="0"/>
          </a:p>
        </p:txBody>
      </p:sp>
    </p:spTree>
    <p:extLst>
      <p:ext uri="{BB962C8B-B14F-4D97-AF65-F5344CB8AC3E}">
        <p14:creationId xmlns:p14="http://schemas.microsoft.com/office/powerpoint/2010/main" val="2950819967"/>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marL="228600" lvl="1" fontAlgn="base">
              <a:spcBef>
                <a:spcPts val="1000"/>
              </a:spcBef>
              <a:buSzPts val="1000"/>
              <a:buFont typeface="Wingdings" panose="05000000000000000000" pitchFamily="2" charset="2"/>
              <a:buChar char="Ø"/>
              <a:tabLst>
                <a:tab pos="457200" algn="l"/>
              </a:tabLst>
            </a:pPr>
            <a:r>
              <a:rPr lang="nb-NO" sz="3200" dirty="0"/>
              <a:t>Hvilke </a:t>
            </a:r>
            <a:r>
              <a:rPr lang="nb-NO" sz="3200" dirty="0" err="1"/>
              <a:t>positve</a:t>
            </a:r>
            <a:r>
              <a:rPr lang="nb-NO" sz="3200" dirty="0"/>
              <a:t> bidrag har kristen tro vært for Norge?</a:t>
            </a:r>
          </a:p>
          <a:p>
            <a:pPr marL="228600" lvl="1" fontAlgn="base">
              <a:spcBef>
                <a:spcPts val="1000"/>
              </a:spcBef>
              <a:buSzPts val="1000"/>
              <a:buFont typeface="Wingdings" panose="05000000000000000000" pitchFamily="2" charset="2"/>
              <a:buChar char="Ø"/>
              <a:tabLst>
                <a:tab pos="457200" algn="l"/>
              </a:tabLst>
            </a:pPr>
            <a:r>
              <a:rPr lang="nb-NO" sz="3200" dirty="0"/>
              <a:t>Har det vært noen negative?</a:t>
            </a:r>
          </a:p>
          <a:p>
            <a:pPr marL="228600" lvl="1" fontAlgn="base">
              <a:spcBef>
                <a:spcPts val="1000"/>
              </a:spcBef>
              <a:buSzPts val="1000"/>
              <a:buFont typeface="Wingdings" panose="05000000000000000000" pitchFamily="2" charset="2"/>
              <a:buChar char="Ø"/>
              <a:tabLst>
                <a:tab pos="457200" algn="l"/>
              </a:tabLst>
            </a:pPr>
            <a:r>
              <a:rPr lang="nb-NO" sz="3200" dirty="0"/>
              <a:t>Hvorfor er Norge et av verdens beste land å bo i? </a:t>
            </a:r>
          </a:p>
          <a:p>
            <a:pPr marL="228600" lvl="1" fontAlgn="base">
              <a:spcBef>
                <a:spcPts val="1000"/>
              </a:spcBef>
              <a:buSzPts val="1000"/>
              <a:buFont typeface="Wingdings" panose="05000000000000000000" pitchFamily="2" charset="2"/>
              <a:buChar char="Ø"/>
              <a:tabLst>
                <a:tab pos="457200" algn="l"/>
              </a:tabLst>
            </a:pPr>
            <a:r>
              <a:rPr lang="nb-NO" sz="3200" dirty="0"/>
              <a:t>Ønsker vi fremdeles å være et kristent land?</a:t>
            </a:r>
          </a:p>
          <a:p>
            <a:pPr fontAlgn="base">
              <a:buSzPts val="1000"/>
              <a:buFont typeface="Wingdings" panose="05000000000000000000" pitchFamily="2" charset="2"/>
              <a:buChar char="Ø"/>
              <a:tabLst>
                <a:tab pos="457200" algn="l"/>
              </a:tabLst>
            </a:pPr>
            <a:endParaRPr lang="nb-NO" sz="3200" dirty="0"/>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45</a:t>
            </a:fld>
            <a:endParaRPr lang="nb-NO" altLang="nb-NO"/>
          </a:p>
        </p:txBody>
      </p:sp>
    </p:spTree>
    <p:extLst>
      <p:ext uri="{BB962C8B-B14F-4D97-AF65-F5344CB8AC3E}">
        <p14:creationId xmlns:p14="http://schemas.microsoft.com/office/powerpoint/2010/main" val="678290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9724B3-8185-7A98-F5F9-CF0D6F1CA8EA}"/>
              </a:ext>
            </a:extLst>
          </p:cNvPr>
          <p:cNvSpPr/>
          <p:nvPr/>
        </p:nvSpPr>
        <p:spPr>
          <a:xfrm>
            <a:off x="0" y="-31428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CF3078F9-EB58-9428-FAAC-158698B9215B}"/>
              </a:ext>
            </a:extLst>
          </p:cNvPr>
          <p:cNvPicPr>
            <a:picLocks noChangeAspect="1"/>
          </p:cNvPicPr>
          <p:nvPr/>
        </p:nvPicPr>
        <p:blipFill rotWithShape="1">
          <a:blip r:embed="rId2"/>
          <a:srcRect l="-505" r="23339"/>
          <a:stretch/>
        </p:blipFill>
        <p:spPr>
          <a:xfrm>
            <a:off x="8633635" y="-313240"/>
            <a:ext cx="3558365" cy="2928424"/>
          </a:xfrm>
          <a:prstGeom prst="rect">
            <a:avLst/>
          </a:prstGeom>
        </p:spPr>
      </p:pic>
      <p:pic>
        <p:nvPicPr>
          <p:cNvPr id="7" name="Bilde 6">
            <a:extLst>
              <a:ext uri="{FF2B5EF4-FFF2-40B4-BE49-F238E27FC236}">
                <a16:creationId xmlns:a16="http://schemas.microsoft.com/office/drawing/2014/main" id="{A45C3475-B253-40A2-80AB-06381FD49585}"/>
              </a:ext>
            </a:extLst>
          </p:cNvPr>
          <p:cNvPicPr>
            <a:picLocks noChangeAspect="1"/>
          </p:cNvPicPr>
          <p:nvPr/>
        </p:nvPicPr>
        <p:blipFill rotWithShape="1">
          <a:blip r:embed="rId3"/>
          <a:srcRect l="2454"/>
          <a:stretch/>
        </p:blipFill>
        <p:spPr>
          <a:xfrm>
            <a:off x="0" y="-307675"/>
            <a:ext cx="4654378" cy="2932488"/>
          </a:xfrm>
          <a:prstGeom prst="rect">
            <a:avLst/>
          </a:prstGeom>
        </p:spPr>
      </p:pic>
      <p:pic>
        <p:nvPicPr>
          <p:cNvPr id="12" name="Bilde 11">
            <a:extLst>
              <a:ext uri="{FF2B5EF4-FFF2-40B4-BE49-F238E27FC236}">
                <a16:creationId xmlns:a16="http://schemas.microsoft.com/office/drawing/2014/main" id="{FB7DD3D0-83D1-3327-3063-7312A2D6D93C}"/>
              </a:ext>
            </a:extLst>
          </p:cNvPr>
          <p:cNvPicPr>
            <a:picLocks noChangeAspect="1"/>
          </p:cNvPicPr>
          <p:nvPr/>
        </p:nvPicPr>
        <p:blipFill rotWithShape="1">
          <a:blip r:embed="rId4"/>
          <a:srcRect r="11313"/>
          <a:stretch/>
        </p:blipFill>
        <p:spPr>
          <a:xfrm>
            <a:off x="4287699" y="-314280"/>
            <a:ext cx="4372638" cy="2929111"/>
          </a:xfrm>
          <a:prstGeom prst="rect">
            <a:avLst/>
          </a:prstGeom>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979748" y="177457"/>
            <a:ext cx="10515600" cy="1325563"/>
          </a:xfrm>
        </p:spPr>
        <p:txBody>
          <a:bodyPr/>
          <a:lstStyle/>
          <a:p>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3: Om rettssystem og demokrati</a:t>
            </a:r>
            <a:endParaRPr lang="nb-NO" sz="3200"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787256" y="1611078"/>
            <a:ext cx="11352258" cy="3269238"/>
          </a:xfrm>
        </p:spPr>
        <p:txBody>
          <a:bodyPr/>
          <a:lstStyle/>
          <a:p>
            <a:pPr marL="0" indent="0">
              <a:buNone/>
            </a:pPr>
            <a:r>
              <a:rPr lang="nb-NO" sz="1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a:t>
            </a:r>
            <a:r>
              <a:rPr lang="nb-NO"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tingordningen</a:t>
            </a: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p>
          <a:p>
            <a:pPr lvl="1">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 mange skal møte, kost og losji om veien er lang osv.) Jørn Øyrehagen Sunde kommenterer. En tanke om demokrati er sådd…</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Thor ved korset på Moster. Bilder av det han snakker om, blant annet av flagget vårt, uten kors</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Så 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Samtale om demokratiets utvikling, og kristen tros betydning for Norge i historien - hvilken plass bør kristen tro ha i dag?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Geir Lippestad i rettssal, forteller om hvordan rommet fungerer, og behovet for en human rettsstat</a:t>
            </a: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“Bør Norge fortsatt være et kristent land?”(Osv.)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46</a:t>
            </a:fld>
            <a:endParaRPr lang="nb-NO" dirty="0">
              <a:solidFill>
                <a:schemeClr val="bg1"/>
              </a:solidFill>
              <a:effectLst>
                <a:outerShdw blurRad="38100" dist="38100" dir="2700000" algn="tl">
                  <a:srgbClr val="000000">
                    <a:alpha val="43137"/>
                  </a:srgbClr>
                </a:outerShdw>
              </a:effectLst>
            </a:endParaRPr>
          </a:p>
        </p:txBody>
      </p:sp>
      <p:sp>
        <p:nvSpPr>
          <p:cNvPr id="6" name="TekstSylinder 5">
            <a:extLst>
              <a:ext uri="{FF2B5EF4-FFF2-40B4-BE49-F238E27FC236}">
                <a16:creationId xmlns:a16="http://schemas.microsoft.com/office/drawing/2014/main" id="{FD7B59D9-F619-8822-E12F-9704B5A5948D}"/>
              </a:ext>
            </a:extLst>
          </p:cNvPr>
          <p:cNvSpPr txBox="1"/>
          <p:nvPr/>
        </p:nvSpPr>
        <p:spPr>
          <a:xfrm>
            <a:off x="946298" y="4820704"/>
            <a:ext cx="10664455" cy="1477328"/>
          </a:xfrm>
          <a:prstGeom prst="rect">
            <a:avLst/>
          </a:prstGeom>
          <a:solidFill>
            <a:schemeClr val="bg2"/>
          </a:solidFill>
          <a:ln>
            <a:solidFill>
              <a:schemeClr val="bg1"/>
            </a:solidFill>
          </a:ln>
        </p:spPr>
        <p:txBody>
          <a:bodyPr wrap="square" rtlCol="0">
            <a:spAutoFit/>
          </a:bodyPr>
          <a:lstStyle/>
          <a:p>
            <a:r>
              <a:rPr lang="nb-NO" b="1" i="1" dirty="0">
                <a:solidFill>
                  <a:srgbClr val="001A23"/>
                </a:solidFill>
                <a:latin typeface="Arial" panose="020B0604020202020204" pitchFamily="34" charset="0"/>
                <a:ea typeface="Calibri" panose="020F0502020204030204" pitchFamily="34" charset="0"/>
              </a:rPr>
              <a:t>Hvordan oppsummere hva Kristenretten har betydd for Norges utvikling? </a:t>
            </a:r>
          </a:p>
          <a:p>
            <a:r>
              <a:rPr lang="nb-NO" i="1" dirty="0">
                <a:solidFill>
                  <a:srgbClr val="001A23"/>
                </a:solidFill>
                <a:latin typeface="Arial" panose="020B0604020202020204" pitchFamily="34" charset="0"/>
                <a:ea typeface="Calibri" panose="020F0502020204030204" pitchFamily="34" charset="0"/>
              </a:rPr>
              <a:t>Den var «startskuddet for en helt ny måte å tenke på.  Det gikk fra at folk med makt hadde verdi, til at alle hadde verdi. Fra den sterkestes rett til den svakestes rett. Fra et maktsamfunn, til et rettssamfunn. Vi kan si at det ble sådd et frø om likeverd her på Moster i 1024. Det radikale i at guden i den kristne troen hadde gitt sitt liv for absolutt alle, gjorde noe med hvordan man så på det enkelte mennesket.</a:t>
            </a:r>
            <a:r>
              <a:rPr lang="nb-NO" dirty="0">
                <a:solidFill>
                  <a:srgbClr val="001A23"/>
                </a:solidFill>
                <a:latin typeface="Arial" panose="020B0604020202020204" pitchFamily="34" charset="0"/>
                <a:ea typeface="Calibri" panose="020F0502020204030204" pitchFamily="34" charset="0"/>
              </a:rPr>
              <a:t>”</a:t>
            </a:r>
            <a:endParaRPr lang="nb-NO" dirty="0">
              <a:solidFill>
                <a:srgbClr val="001A23"/>
              </a:solidFill>
            </a:endParaRPr>
          </a:p>
        </p:txBody>
      </p:sp>
    </p:spTree>
    <p:extLst>
      <p:ext uri="{BB962C8B-B14F-4D97-AF65-F5344CB8AC3E}">
        <p14:creationId xmlns:p14="http://schemas.microsoft.com/office/powerpoint/2010/main" val="1441840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E30DE5-2745-455C-9D54-6F7C72D43BD6}"/>
              </a:ext>
            </a:extLst>
          </p:cNvPr>
          <p:cNvSpPr>
            <a:spLocks noGrp="1"/>
          </p:cNvSpPr>
          <p:nvPr>
            <p:ph type="title"/>
          </p:nvPr>
        </p:nvSpPr>
        <p:spPr>
          <a:xfrm>
            <a:off x="759655" y="188914"/>
            <a:ext cx="10410093" cy="1139825"/>
          </a:xfrm>
        </p:spPr>
        <p:txBody>
          <a:bodyPr>
            <a:normAutofit/>
          </a:bodyPr>
          <a:lstStyle/>
          <a:p>
            <a:pPr>
              <a:defRPr/>
            </a:pPr>
            <a:r>
              <a:rPr lang="nb-NO" sz="3200" dirty="0"/>
              <a:t>«Kristendommen endra </a:t>
            </a:r>
            <a:r>
              <a:rPr lang="nb-NO" sz="3200" dirty="0" err="1"/>
              <a:t>dagleglivet</a:t>
            </a:r>
            <a:r>
              <a:rPr lang="nb-NO" sz="3200" dirty="0"/>
              <a:t> for folk»... </a:t>
            </a:r>
          </a:p>
        </p:txBody>
      </p:sp>
      <p:sp>
        <p:nvSpPr>
          <p:cNvPr id="3" name="Plassholder for innhold 2">
            <a:extLst>
              <a:ext uri="{FF2B5EF4-FFF2-40B4-BE49-F238E27FC236}">
                <a16:creationId xmlns:a16="http://schemas.microsoft.com/office/drawing/2014/main" id="{AFA91BBC-AF69-4BE3-AFCA-092EB18838CD}"/>
              </a:ext>
            </a:extLst>
          </p:cNvPr>
          <p:cNvSpPr>
            <a:spLocks noGrp="1"/>
          </p:cNvSpPr>
          <p:nvPr>
            <p:ph idx="1"/>
          </p:nvPr>
        </p:nvSpPr>
        <p:spPr>
          <a:xfrm>
            <a:off x="928469" y="1988840"/>
            <a:ext cx="4515728" cy="4320480"/>
          </a:xfrm>
          <a:solidFill>
            <a:srgbClr val="2AB2A6"/>
          </a:solidFill>
          <a:ln w="38100">
            <a:noFill/>
          </a:ln>
          <a:effectLst/>
        </p:spPr>
        <p:txBody>
          <a:bodyPr/>
          <a:lstStyle/>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Alle </a:t>
            </a:r>
            <a:r>
              <a:rPr lang="nb-NO" sz="2000" b="1" dirty="0">
                <a:solidFill>
                  <a:schemeClr val="bg2"/>
                </a:solidFill>
                <a:effectLst>
                  <a:outerShdw blurRad="38100" dist="38100" dir="2700000" algn="tl">
                    <a:srgbClr val="000000">
                      <a:alpha val="43137"/>
                    </a:srgbClr>
                  </a:outerShdw>
                </a:effectLst>
                <a:latin typeface="+mn-lt"/>
              </a:rPr>
              <a:t>måtte gå til </a:t>
            </a:r>
            <a:r>
              <a:rPr lang="nb-NO" sz="2000" b="1" dirty="0" err="1">
                <a:solidFill>
                  <a:schemeClr val="bg2"/>
                </a:solidFill>
                <a:effectLst>
                  <a:outerShdw blurRad="38100" dist="38100" dir="2700000" algn="tl">
                    <a:srgbClr val="000000">
                      <a:alpha val="43137"/>
                    </a:srgbClr>
                  </a:outerShdw>
                </a:effectLst>
                <a:latin typeface="+mn-lt"/>
              </a:rPr>
              <a:t>gudsteneste</a:t>
            </a:r>
            <a:endParaRPr lang="nb-NO" sz="2000" b="1" dirty="0">
              <a:solidFill>
                <a:schemeClr val="bg2"/>
              </a:solidFill>
              <a:effectLst>
                <a:outerShdw blurRad="38100" dist="38100" dir="2700000" algn="tl">
                  <a:srgbClr val="000000">
                    <a:alpha val="43137"/>
                  </a:srgbClr>
                </a:outerShdw>
              </a:effectLst>
              <a:latin typeface="+mn-lt"/>
            </a:endParaRP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Det var </a:t>
            </a:r>
            <a:r>
              <a:rPr lang="nb-NO" sz="2000" b="1" dirty="0">
                <a:solidFill>
                  <a:schemeClr val="bg2"/>
                </a:solidFill>
                <a:effectLst>
                  <a:outerShdw blurRad="38100" dist="38100" dir="2700000" algn="tl">
                    <a:srgbClr val="000000">
                      <a:alpha val="43137"/>
                    </a:srgbClr>
                  </a:outerShdw>
                </a:effectLst>
                <a:latin typeface="+mn-lt"/>
              </a:rPr>
              <a:t>strengt </a:t>
            </a:r>
            <a:r>
              <a:rPr lang="nb-NO" sz="2000" b="1" dirty="0" err="1">
                <a:solidFill>
                  <a:schemeClr val="bg2"/>
                </a:solidFill>
                <a:effectLst>
                  <a:outerShdw blurRad="38100" dist="38100" dir="2700000" algn="tl">
                    <a:srgbClr val="000000">
                      <a:alpha val="43137"/>
                    </a:srgbClr>
                  </a:outerShdw>
                </a:effectLst>
                <a:latin typeface="+mn-lt"/>
              </a:rPr>
              <a:t>forbode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å arbeide på </a:t>
            </a:r>
            <a:r>
              <a:rPr lang="nb-NO" sz="2000" dirty="0" err="1">
                <a:solidFill>
                  <a:schemeClr val="bg2"/>
                </a:solidFill>
                <a:effectLst>
                  <a:outerShdw blurRad="38100" dist="38100" dir="2700000" algn="tl">
                    <a:srgbClr val="000000">
                      <a:alpha val="43137"/>
                    </a:srgbClr>
                  </a:outerShdw>
                </a:effectLst>
                <a:latin typeface="+mn-lt"/>
              </a:rPr>
              <a:t>søndagar</a:t>
            </a:r>
            <a:r>
              <a:rPr lang="nb-NO" sz="2000" dirty="0">
                <a:solidFill>
                  <a:schemeClr val="bg2"/>
                </a:solidFill>
                <a:effectLst>
                  <a:outerShdw blurRad="38100" dist="38100" dir="2700000" algn="tl">
                    <a:srgbClr val="000000">
                      <a:alpha val="43137"/>
                    </a:srgbClr>
                  </a:outerShdw>
                </a:effectLst>
                <a:latin typeface="+mn-lt"/>
              </a:rPr>
              <a:t> og andre </a:t>
            </a:r>
            <a:r>
              <a:rPr lang="nb-NO" sz="2000" dirty="0" err="1">
                <a:solidFill>
                  <a:schemeClr val="bg2"/>
                </a:solidFill>
                <a:effectLst>
                  <a:outerShdw blurRad="38100" dist="38100" dir="2700000" algn="tl">
                    <a:srgbClr val="000000">
                      <a:alpha val="43137"/>
                    </a:srgbClr>
                  </a:outerShdw>
                </a:effectLst>
                <a:latin typeface="+mn-lt"/>
              </a:rPr>
              <a:t>helgedagar</a:t>
            </a:r>
            <a:endParaRPr lang="nb-NO" sz="2000" dirty="0">
              <a:solidFill>
                <a:schemeClr val="bg2"/>
              </a:solidFill>
              <a:effectLst>
                <a:outerShdw blurRad="38100" dist="38100" dir="2700000" algn="tl">
                  <a:srgbClr val="000000">
                    <a:alpha val="43137"/>
                  </a:srgbClr>
                </a:outerShdw>
              </a:effectLst>
              <a:latin typeface="+mn-lt"/>
            </a:endParaRP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Barn </a:t>
            </a:r>
            <a:r>
              <a:rPr lang="nb-NO" sz="2000" b="1" dirty="0">
                <a:solidFill>
                  <a:schemeClr val="bg2"/>
                </a:solidFill>
                <a:effectLst>
                  <a:outerShdw blurRad="38100" dist="38100" dir="2700000" algn="tl">
                    <a:srgbClr val="000000">
                      <a:alpha val="43137"/>
                    </a:srgbClr>
                  </a:outerShdw>
                </a:effectLst>
                <a:latin typeface="+mn-lt"/>
              </a:rPr>
              <a:t>skulle </a:t>
            </a:r>
            <a:r>
              <a:rPr lang="nb-NO" sz="2000" b="1" dirty="0" err="1">
                <a:solidFill>
                  <a:schemeClr val="bg2"/>
                </a:solidFill>
                <a:effectLst>
                  <a:outerShdw blurRad="38100" dist="38100" dir="2700000" algn="tl">
                    <a:srgbClr val="000000">
                      <a:alpha val="43137"/>
                    </a:srgbClr>
                  </a:outerShdw>
                </a:effectLst>
                <a:latin typeface="+mn-lt"/>
              </a:rPr>
              <a:t>døypast</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så snart som råd</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Hestekjøtt </a:t>
            </a:r>
            <a:r>
              <a:rPr lang="nb-NO" sz="2000" b="1" dirty="0">
                <a:solidFill>
                  <a:schemeClr val="bg2"/>
                </a:solidFill>
                <a:effectLst>
                  <a:outerShdw blurRad="38100" dist="38100" dir="2700000" algn="tl">
                    <a:srgbClr val="000000">
                      <a:alpha val="43137"/>
                    </a:srgbClr>
                  </a:outerShdw>
                </a:effectLst>
                <a:latin typeface="+mn-lt"/>
              </a:rPr>
              <a:t>måtte ingen </a:t>
            </a:r>
            <a:r>
              <a:rPr lang="nb-NO" sz="2000" dirty="0">
                <a:solidFill>
                  <a:schemeClr val="bg2"/>
                </a:solidFill>
                <a:effectLst>
                  <a:outerShdw blurRad="38100" dist="38100" dir="2700000" algn="tl">
                    <a:srgbClr val="000000">
                      <a:alpha val="43137"/>
                    </a:srgbClr>
                  </a:outerShdw>
                </a:effectLst>
                <a:latin typeface="+mn-lt"/>
              </a:rPr>
              <a:t>smake, for å ete hestekjøtt hadde </a:t>
            </a:r>
            <a:r>
              <a:rPr lang="nb-NO" sz="2000" dirty="0" err="1">
                <a:solidFill>
                  <a:schemeClr val="bg2"/>
                </a:solidFill>
                <a:effectLst>
                  <a:outerShdw blurRad="38100" dist="38100" dir="2700000" algn="tl">
                    <a:srgbClr val="000000">
                      <a:alpha val="43137"/>
                    </a:srgbClr>
                  </a:outerShdw>
                </a:effectLst>
                <a:latin typeface="+mn-lt"/>
              </a:rPr>
              <a:t>vore</a:t>
            </a:r>
            <a:r>
              <a:rPr lang="nb-NO" sz="2000" dirty="0">
                <a:solidFill>
                  <a:schemeClr val="bg2"/>
                </a:solidFill>
                <a:effectLst>
                  <a:outerShdw blurRad="38100" dist="38100" dir="2700000" algn="tl">
                    <a:srgbClr val="000000">
                      <a:alpha val="43137"/>
                    </a:srgbClr>
                  </a:outerShdw>
                </a:effectLst>
                <a:latin typeface="+mn-lt"/>
              </a:rPr>
              <a:t> </a:t>
            </a:r>
            <a:r>
              <a:rPr lang="nb-NO" sz="2000" dirty="0" err="1">
                <a:solidFill>
                  <a:schemeClr val="bg2"/>
                </a:solidFill>
                <a:effectLst>
                  <a:outerShdw blurRad="38100" dist="38100" dir="2700000" algn="tl">
                    <a:srgbClr val="000000">
                      <a:alpha val="43137"/>
                    </a:srgbClr>
                  </a:outerShdw>
                </a:effectLst>
                <a:latin typeface="+mn-lt"/>
              </a:rPr>
              <a:t>ein</a:t>
            </a:r>
            <a:r>
              <a:rPr lang="nb-NO" sz="2000" dirty="0">
                <a:solidFill>
                  <a:schemeClr val="bg2"/>
                </a:solidFill>
                <a:effectLst>
                  <a:outerShdw blurRad="38100" dist="38100" dir="2700000" algn="tl">
                    <a:srgbClr val="000000">
                      <a:alpha val="43137"/>
                    </a:srgbClr>
                  </a:outerShdw>
                </a:effectLst>
                <a:latin typeface="+mn-lt"/>
              </a:rPr>
              <a:t> viktig del av </a:t>
            </a:r>
            <a:r>
              <a:rPr lang="nb-NO" sz="2000" dirty="0" err="1">
                <a:solidFill>
                  <a:schemeClr val="bg2"/>
                </a:solidFill>
                <a:effectLst>
                  <a:outerShdw blurRad="38100" dist="38100" dir="2700000" algn="tl">
                    <a:srgbClr val="000000">
                      <a:alpha val="43137"/>
                    </a:srgbClr>
                  </a:outerShdw>
                </a:effectLst>
                <a:latin typeface="+mn-lt"/>
              </a:rPr>
              <a:t>dei</a:t>
            </a:r>
            <a:r>
              <a:rPr lang="nb-NO" sz="2000" dirty="0">
                <a:solidFill>
                  <a:schemeClr val="bg2"/>
                </a:solidFill>
                <a:effectLst>
                  <a:outerShdw blurRad="38100" dist="38100" dir="2700000" algn="tl">
                    <a:srgbClr val="000000">
                      <a:alpha val="43137"/>
                    </a:srgbClr>
                  </a:outerShdw>
                </a:effectLst>
                <a:latin typeface="+mn-lt"/>
              </a:rPr>
              <a:t> </a:t>
            </a:r>
            <a:r>
              <a:rPr lang="nb-NO" sz="2000" dirty="0" err="1">
                <a:solidFill>
                  <a:schemeClr val="bg2"/>
                </a:solidFill>
                <a:effectLst>
                  <a:outerShdw blurRad="38100" dist="38100" dir="2700000" algn="tl">
                    <a:srgbClr val="000000">
                      <a:alpha val="43137"/>
                    </a:srgbClr>
                  </a:outerShdw>
                </a:effectLst>
                <a:latin typeface="+mn-lt"/>
              </a:rPr>
              <a:t>heidenske</a:t>
            </a:r>
            <a:r>
              <a:rPr lang="nb-NO" sz="2000" dirty="0">
                <a:solidFill>
                  <a:schemeClr val="bg2"/>
                </a:solidFill>
                <a:effectLst>
                  <a:outerShdw blurRad="38100" dist="38100" dir="2700000" algn="tl">
                    <a:srgbClr val="000000">
                      <a:alpha val="43137"/>
                    </a:srgbClr>
                  </a:outerShdw>
                </a:effectLst>
                <a:latin typeface="+mn-lt"/>
              </a:rPr>
              <a:t> blota</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På bestemte </a:t>
            </a:r>
            <a:r>
              <a:rPr lang="nb-NO" sz="2000" dirty="0" err="1">
                <a:solidFill>
                  <a:schemeClr val="bg2"/>
                </a:solidFill>
                <a:effectLst>
                  <a:outerShdw blurRad="38100" dist="38100" dir="2700000" algn="tl">
                    <a:srgbClr val="000000">
                      <a:alpha val="43137"/>
                    </a:srgbClr>
                  </a:outerShdw>
                </a:effectLst>
                <a:latin typeface="+mn-lt"/>
              </a:rPr>
              <a:t>dagar</a:t>
            </a:r>
            <a:r>
              <a:rPr lang="nb-NO" sz="2000" dirty="0">
                <a:solidFill>
                  <a:schemeClr val="bg2"/>
                </a:solidFill>
                <a:effectLst>
                  <a:outerShdw blurRad="38100" dist="38100" dir="2700000" algn="tl">
                    <a:srgbClr val="000000">
                      <a:alpha val="43137"/>
                    </a:srgbClr>
                  </a:outerShdw>
                </a:effectLst>
                <a:latin typeface="+mn-lt"/>
              </a:rPr>
              <a:t> var det </a:t>
            </a:r>
            <a:r>
              <a:rPr lang="nb-NO" sz="2000" dirty="0" err="1">
                <a:solidFill>
                  <a:schemeClr val="bg2"/>
                </a:solidFill>
                <a:effectLst>
                  <a:outerShdw blurRad="38100" dist="38100" dir="2700000" algn="tl">
                    <a:srgbClr val="000000">
                      <a:alpha val="43137"/>
                    </a:srgbClr>
                  </a:outerShdw>
                </a:effectLst>
                <a:latin typeface="+mn-lt"/>
              </a:rPr>
              <a:t>dessutan</a:t>
            </a:r>
            <a:r>
              <a:rPr lang="nb-NO" sz="2000" dirty="0">
                <a:solidFill>
                  <a:schemeClr val="bg2"/>
                </a:solidFill>
                <a:effectLst>
                  <a:outerShdw blurRad="38100" dist="38100" dir="2700000" algn="tl">
                    <a:srgbClr val="000000">
                      <a:alpha val="43137"/>
                    </a:srgbClr>
                  </a:outerShdw>
                </a:effectLst>
                <a:latin typeface="+mn-lt"/>
              </a:rPr>
              <a:t> </a:t>
            </a:r>
            <a:r>
              <a:rPr lang="nb-NO" sz="2000" b="1" dirty="0">
                <a:solidFill>
                  <a:schemeClr val="bg2"/>
                </a:solidFill>
                <a:effectLst>
                  <a:outerShdw blurRad="38100" dist="38100" dir="2700000" algn="tl">
                    <a:srgbClr val="000000">
                      <a:alpha val="43137"/>
                    </a:srgbClr>
                  </a:outerShdw>
                </a:effectLst>
                <a:latin typeface="+mn-lt"/>
              </a:rPr>
              <a:t>heilt </a:t>
            </a:r>
            <a:r>
              <a:rPr lang="nb-NO" sz="2000" b="1" dirty="0" err="1">
                <a:solidFill>
                  <a:schemeClr val="bg2"/>
                </a:solidFill>
                <a:effectLst>
                  <a:outerShdw blurRad="38100" dist="38100" dir="2700000" algn="tl">
                    <a:srgbClr val="000000">
                      <a:alpha val="43137"/>
                    </a:srgbClr>
                  </a:outerShdw>
                </a:effectLst>
                <a:latin typeface="+mn-lt"/>
              </a:rPr>
              <a:t>forbode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å ete kjøttmat. Det blir kalla faste</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Dei døde </a:t>
            </a:r>
            <a:r>
              <a:rPr lang="nb-NO" sz="2000" b="1" dirty="0">
                <a:solidFill>
                  <a:schemeClr val="bg2"/>
                </a:solidFill>
                <a:effectLst>
                  <a:outerShdw blurRad="38100" dist="38100" dir="2700000" algn="tl">
                    <a:srgbClr val="000000">
                      <a:alpha val="43137"/>
                    </a:srgbClr>
                  </a:outerShdw>
                </a:effectLst>
                <a:latin typeface="+mn-lt"/>
              </a:rPr>
              <a:t>skulle </a:t>
            </a:r>
            <a:r>
              <a:rPr lang="nb-NO" sz="2000" b="1" dirty="0" err="1">
                <a:solidFill>
                  <a:schemeClr val="bg2"/>
                </a:solidFill>
                <a:effectLst>
                  <a:outerShdw blurRad="38100" dist="38100" dir="2700000" algn="tl">
                    <a:srgbClr val="000000">
                      <a:alpha val="43137"/>
                    </a:srgbClr>
                  </a:outerShdw>
                </a:effectLst>
                <a:latin typeface="+mn-lt"/>
              </a:rPr>
              <a:t>ikkje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lenger </a:t>
            </a:r>
            <a:r>
              <a:rPr lang="nb-NO" sz="2000" dirty="0" err="1">
                <a:solidFill>
                  <a:schemeClr val="bg2"/>
                </a:solidFill>
                <a:effectLst>
                  <a:outerShdw blurRad="38100" dist="38100" dir="2700000" algn="tl">
                    <a:srgbClr val="000000">
                      <a:alpha val="43137"/>
                    </a:srgbClr>
                  </a:outerShdw>
                </a:effectLst>
                <a:latin typeface="+mn-lt"/>
              </a:rPr>
              <a:t>leggjast</a:t>
            </a:r>
            <a:r>
              <a:rPr lang="nb-NO" sz="2000" dirty="0">
                <a:solidFill>
                  <a:schemeClr val="bg2"/>
                </a:solidFill>
                <a:effectLst>
                  <a:outerShdw blurRad="38100" dist="38100" dir="2700000" algn="tl">
                    <a:srgbClr val="000000">
                      <a:alpha val="43137"/>
                    </a:srgbClr>
                  </a:outerShdw>
                </a:effectLst>
                <a:latin typeface="+mn-lt"/>
              </a:rPr>
              <a:t> i haug på garden, men </a:t>
            </a:r>
            <a:r>
              <a:rPr lang="nb-NO" sz="2000" dirty="0" err="1">
                <a:solidFill>
                  <a:schemeClr val="bg2"/>
                </a:solidFill>
                <a:effectLst>
                  <a:outerShdw blurRad="38100" dist="38100" dir="2700000" algn="tl">
                    <a:srgbClr val="000000">
                      <a:alpha val="43137"/>
                    </a:srgbClr>
                  </a:outerShdw>
                </a:effectLst>
                <a:latin typeface="+mn-lt"/>
              </a:rPr>
              <a:t>gravleggjast</a:t>
            </a:r>
            <a:r>
              <a:rPr lang="nb-NO" sz="2000" dirty="0">
                <a:solidFill>
                  <a:schemeClr val="bg2"/>
                </a:solidFill>
                <a:effectLst>
                  <a:outerShdw blurRad="38100" dist="38100" dir="2700000" algn="tl">
                    <a:srgbClr val="000000">
                      <a:alpha val="43137"/>
                    </a:srgbClr>
                  </a:outerShdw>
                </a:effectLst>
                <a:latin typeface="+mn-lt"/>
              </a:rPr>
              <a:t> på </a:t>
            </a:r>
            <a:r>
              <a:rPr lang="nb-NO" sz="2000" dirty="0" err="1">
                <a:solidFill>
                  <a:schemeClr val="bg2"/>
                </a:solidFill>
                <a:effectLst>
                  <a:outerShdw blurRad="38100" dist="38100" dir="2700000" algn="tl">
                    <a:srgbClr val="000000">
                      <a:alpha val="43137"/>
                    </a:srgbClr>
                  </a:outerShdw>
                </a:effectLst>
                <a:latin typeface="+mn-lt"/>
              </a:rPr>
              <a:t>kyrkjegarden</a:t>
            </a:r>
            <a:r>
              <a:rPr lang="nb-NO" sz="2000" dirty="0">
                <a:solidFill>
                  <a:schemeClr val="bg2"/>
                </a:solidFill>
                <a:effectLst>
                  <a:outerShdw blurRad="38100" dist="38100" dir="2700000" algn="tl">
                    <a:srgbClr val="000000">
                      <a:alpha val="43137"/>
                    </a:srgbClr>
                  </a:outerShdw>
                </a:effectLst>
                <a:latin typeface="+mn-lt"/>
              </a:rPr>
              <a:t>, i jord som presten hadde lese Guds ord over</a:t>
            </a:r>
          </a:p>
        </p:txBody>
      </p:sp>
      <p:sp>
        <p:nvSpPr>
          <p:cNvPr id="4" name="Plassholder for innhold 2">
            <a:extLst>
              <a:ext uri="{FF2B5EF4-FFF2-40B4-BE49-F238E27FC236}">
                <a16:creationId xmlns:a16="http://schemas.microsoft.com/office/drawing/2014/main" id="{7640A925-0918-4C48-94AC-9EEE9BA808CD}"/>
              </a:ext>
            </a:extLst>
          </p:cNvPr>
          <p:cNvSpPr txBox="1">
            <a:spLocks/>
          </p:cNvSpPr>
          <p:nvPr/>
        </p:nvSpPr>
        <p:spPr bwMode="auto">
          <a:xfrm>
            <a:off x="6240014" y="1988840"/>
            <a:ext cx="4929733" cy="4320480"/>
          </a:xfrm>
          <a:prstGeom prst="rect">
            <a:avLst/>
          </a:prstGeom>
          <a:solidFill>
            <a:srgbClr val="2AB2A6"/>
          </a:solidFill>
          <a:ln w="38100">
            <a:noFill/>
            <a:miter lim="800000"/>
            <a:headEnd/>
            <a:tailEnd/>
          </a:ln>
          <a:effectLst/>
        </p:spPr>
        <p:txBody>
          <a:bodyPr/>
          <a:lstStyle>
            <a:lvl1pPr marL="180000" indent="-180000">
              <a:lnSpc>
                <a:spcPts val="2100"/>
              </a:lnSpc>
              <a:spcBef>
                <a:spcPts val="300"/>
              </a:spcBef>
              <a:buClr>
                <a:schemeClr val="hlink"/>
              </a:buClr>
              <a:buSzPct val="75000"/>
              <a:buFont typeface="Wingdings" panose="05000000000000000000" pitchFamily="2" charset="2"/>
              <a:buChar char="l"/>
              <a:defRPr sz="1400">
                <a:effectLst>
                  <a:outerShdw blurRad="38100" dist="38100" dir="2700000" algn="tl">
                    <a:srgbClr val="000000">
                      <a:alpha val="43137"/>
                    </a:srgbClr>
                  </a:outerShdw>
                </a:effectLst>
                <a:latin typeface="+mn-lt"/>
              </a:defRPr>
            </a:lvl1pPr>
            <a:lvl2pPr marL="742950" indent="-285750">
              <a:spcBef>
                <a:spcPct val="20000"/>
              </a:spcBef>
              <a:buClr>
                <a:schemeClr val="tx2"/>
              </a:buClr>
              <a:buSzPct val="75000"/>
              <a:buFont typeface="Wingdings" panose="05000000000000000000" pitchFamily="2" charset="2"/>
              <a:buChar char="l"/>
              <a:defRPr sz="2000">
                <a:effectLst>
                  <a:outerShdw blurRad="38100" dist="38100" dir="2700000" algn="tl">
                    <a:srgbClr val="010199"/>
                  </a:outerShdw>
                </a:effectLst>
                <a:latin typeface="+mn-lt"/>
              </a:defRPr>
            </a:lvl2pPr>
            <a:lvl3pPr marL="1143000" indent="-228600">
              <a:spcBef>
                <a:spcPct val="20000"/>
              </a:spcBef>
              <a:buClr>
                <a:schemeClr val="accent2"/>
              </a:buClr>
              <a:buSzPct val="75000"/>
              <a:buFont typeface="Wingdings" panose="05000000000000000000" pitchFamily="2" charset="2"/>
              <a:buChar char="l"/>
              <a:defRPr>
                <a:effectLst>
                  <a:outerShdw blurRad="38100" dist="38100" dir="2700000" algn="tl">
                    <a:srgbClr val="010199"/>
                  </a:outerShdw>
                </a:effectLst>
                <a:latin typeface="+mn-lt"/>
              </a:defRPr>
            </a:lvl3pPr>
            <a:lvl4pPr marL="1600200" indent="-228600">
              <a:spcBef>
                <a:spcPct val="20000"/>
              </a:spcBef>
              <a:buClr>
                <a:schemeClr val="folHlink"/>
              </a:buClr>
              <a:buSzPct val="75000"/>
              <a:buFont typeface="Wingdings" panose="05000000000000000000" pitchFamily="2" charset="2"/>
              <a:buChar char="l"/>
              <a:defRPr sz="1600">
                <a:effectLst>
                  <a:outerShdw blurRad="38100" dist="38100" dir="2700000" algn="tl">
                    <a:srgbClr val="010199"/>
                  </a:outerShdw>
                </a:effectLst>
                <a:latin typeface="+mn-lt"/>
              </a:defRPr>
            </a:lvl4pPr>
            <a:lvl5pPr marL="2057400" indent="-228600">
              <a:spcBef>
                <a:spcPct val="20000"/>
              </a:spcBef>
              <a:buClr>
                <a:schemeClr val="tx1"/>
              </a:buClr>
              <a:buSzPct val="75000"/>
              <a:buFont typeface="Wingdings" panose="05000000000000000000" pitchFamily="2" charset="2"/>
              <a:buChar char="l"/>
              <a:defRPr sz="1600">
                <a:effectLst>
                  <a:outerShdw blurRad="38100" dist="38100" dir="2700000" algn="tl">
                    <a:srgbClr val="010199"/>
                  </a:outerShdw>
                </a:effectLst>
                <a:latin typeface="+mn-lt"/>
              </a:defRPr>
            </a:lvl5pPr>
            <a:lvl6pPr marL="25146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6pPr>
            <a:lvl7pPr marL="29718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7pPr>
            <a:lvl8pPr marL="34290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8pPr>
            <a:lvl9pPr marL="38862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9pPr>
          </a:lstStyle>
          <a:p>
            <a:pPr>
              <a:spcBef>
                <a:spcPts val="600"/>
              </a:spcBef>
              <a:defRPr/>
            </a:pPr>
            <a:r>
              <a:rPr lang="nb-NO" sz="2000" dirty="0">
                <a:solidFill>
                  <a:schemeClr val="bg2"/>
                </a:solidFill>
              </a:rPr>
              <a:t>På </a:t>
            </a:r>
            <a:r>
              <a:rPr lang="nb-NO" sz="2000" dirty="0" err="1">
                <a:solidFill>
                  <a:schemeClr val="bg2"/>
                </a:solidFill>
              </a:rPr>
              <a:t>søndagar</a:t>
            </a:r>
            <a:r>
              <a:rPr lang="nb-NO" sz="2000" dirty="0">
                <a:solidFill>
                  <a:schemeClr val="bg2"/>
                </a:solidFill>
              </a:rPr>
              <a:t> og andre </a:t>
            </a:r>
            <a:r>
              <a:rPr lang="nb-NO" sz="2000" dirty="0" err="1">
                <a:solidFill>
                  <a:schemeClr val="bg2"/>
                </a:solidFill>
              </a:rPr>
              <a:t>helgedagar</a:t>
            </a:r>
            <a:r>
              <a:rPr lang="nb-NO" sz="2000" dirty="0">
                <a:solidFill>
                  <a:schemeClr val="bg2"/>
                </a:solidFill>
              </a:rPr>
              <a:t> skulle ingen arbeide – </a:t>
            </a:r>
            <a:r>
              <a:rPr lang="nb-NO" sz="2000" dirty="0" err="1">
                <a:solidFill>
                  <a:schemeClr val="bg2"/>
                </a:solidFill>
              </a:rPr>
              <a:t>sjølv</a:t>
            </a:r>
            <a:r>
              <a:rPr lang="nb-NO" sz="2000" dirty="0">
                <a:solidFill>
                  <a:schemeClr val="bg2"/>
                </a:solidFill>
              </a:rPr>
              <a:t> </a:t>
            </a:r>
            <a:r>
              <a:rPr lang="nb-NO" sz="2000" dirty="0" err="1">
                <a:solidFill>
                  <a:schemeClr val="bg2"/>
                </a:solidFill>
              </a:rPr>
              <a:t>slavane</a:t>
            </a:r>
            <a:r>
              <a:rPr lang="nb-NO" sz="2000" dirty="0">
                <a:solidFill>
                  <a:schemeClr val="bg2"/>
                </a:solidFill>
              </a:rPr>
              <a:t> </a:t>
            </a:r>
            <a:r>
              <a:rPr lang="nb-NO" sz="2000" b="1" dirty="0">
                <a:solidFill>
                  <a:schemeClr val="bg2"/>
                </a:solidFill>
              </a:rPr>
              <a:t>skulle få kvile</a:t>
            </a:r>
            <a:endParaRPr lang="nb-NO" sz="2000" dirty="0">
              <a:solidFill>
                <a:schemeClr val="bg2"/>
              </a:solidFill>
            </a:endParaRPr>
          </a:p>
          <a:p>
            <a:pPr>
              <a:spcBef>
                <a:spcPts val="600"/>
              </a:spcBef>
              <a:defRPr/>
            </a:pPr>
            <a:r>
              <a:rPr lang="nb-NO" sz="2000" dirty="0">
                <a:solidFill>
                  <a:schemeClr val="bg2"/>
                </a:solidFill>
              </a:rPr>
              <a:t>Barn kunne </a:t>
            </a:r>
            <a:r>
              <a:rPr lang="nb-NO" sz="2000" b="1" dirty="0" err="1">
                <a:solidFill>
                  <a:schemeClr val="bg2"/>
                </a:solidFill>
              </a:rPr>
              <a:t>ikkje</a:t>
            </a:r>
            <a:r>
              <a:rPr lang="nb-NO" sz="2000" b="1" dirty="0">
                <a:solidFill>
                  <a:schemeClr val="bg2"/>
                </a:solidFill>
              </a:rPr>
              <a:t> lenger </a:t>
            </a:r>
            <a:r>
              <a:rPr lang="nb-NO" sz="2000" b="1" dirty="0" err="1">
                <a:solidFill>
                  <a:schemeClr val="bg2"/>
                </a:solidFill>
              </a:rPr>
              <a:t>settast</a:t>
            </a:r>
            <a:r>
              <a:rPr lang="nb-NO" sz="2000" b="1" dirty="0">
                <a:solidFill>
                  <a:schemeClr val="bg2"/>
                </a:solidFill>
              </a:rPr>
              <a:t> ut</a:t>
            </a:r>
            <a:r>
              <a:rPr lang="nb-NO" sz="2000" dirty="0">
                <a:solidFill>
                  <a:schemeClr val="bg2"/>
                </a:solidFill>
              </a:rPr>
              <a:t> til ville dyr i skogen</a:t>
            </a:r>
          </a:p>
          <a:p>
            <a:pPr>
              <a:spcBef>
                <a:spcPts val="600"/>
              </a:spcBef>
              <a:defRPr/>
            </a:pPr>
            <a:r>
              <a:rPr lang="nb-NO" sz="2000" b="1" dirty="0">
                <a:solidFill>
                  <a:schemeClr val="bg2"/>
                </a:solidFill>
              </a:rPr>
              <a:t>Ingen kunne selje barn </a:t>
            </a:r>
            <a:r>
              <a:rPr lang="nb-NO" sz="2000" dirty="0">
                <a:solidFill>
                  <a:schemeClr val="bg2"/>
                </a:solidFill>
              </a:rPr>
              <a:t>som træl om </a:t>
            </a:r>
            <a:r>
              <a:rPr lang="nb-NO" sz="2000" dirty="0" err="1">
                <a:solidFill>
                  <a:schemeClr val="bg2"/>
                </a:solidFill>
              </a:rPr>
              <a:t>dei</a:t>
            </a:r>
            <a:r>
              <a:rPr lang="nb-NO" sz="2000" dirty="0">
                <a:solidFill>
                  <a:schemeClr val="bg2"/>
                </a:solidFill>
              </a:rPr>
              <a:t> hadde lite </a:t>
            </a:r>
            <a:r>
              <a:rPr lang="nb-NO" sz="2000" dirty="0" err="1">
                <a:solidFill>
                  <a:schemeClr val="bg2"/>
                </a:solidFill>
              </a:rPr>
              <a:t>pengar</a:t>
            </a:r>
            <a:endParaRPr lang="nb-NO" sz="2000" dirty="0">
              <a:solidFill>
                <a:schemeClr val="bg2"/>
              </a:solidFill>
            </a:endParaRPr>
          </a:p>
          <a:p>
            <a:pPr>
              <a:spcBef>
                <a:spcPts val="600"/>
              </a:spcBef>
              <a:defRPr/>
            </a:pPr>
            <a:r>
              <a:rPr lang="nb-NO" sz="2000" dirty="0">
                <a:solidFill>
                  <a:schemeClr val="bg2"/>
                </a:solidFill>
              </a:rPr>
              <a:t>«</a:t>
            </a:r>
            <a:r>
              <a:rPr lang="nb-NO" sz="2000" dirty="0" err="1">
                <a:solidFill>
                  <a:schemeClr val="bg2"/>
                </a:solidFill>
              </a:rPr>
              <a:t>Eitkvart</a:t>
            </a:r>
            <a:r>
              <a:rPr lang="nb-NO" sz="2000" dirty="0">
                <a:solidFill>
                  <a:schemeClr val="bg2"/>
                </a:solidFill>
              </a:rPr>
              <a:t> barn som blir fødd i vårt land </a:t>
            </a:r>
            <a:r>
              <a:rPr lang="nb-NO" sz="2000" b="1" dirty="0">
                <a:solidFill>
                  <a:schemeClr val="bg2"/>
                </a:solidFill>
              </a:rPr>
              <a:t>skal </a:t>
            </a:r>
            <a:r>
              <a:rPr lang="nb-NO" sz="2000" b="1" dirty="0" err="1">
                <a:solidFill>
                  <a:schemeClr val="bg2"/>
                </a:solidFill>
              </a:rPr>
              <a:t>vakse</a:t>
            </a:r>
            <a:r>
              <a:rPr lang="nb-NO" sz="2000" b="1" dirty="0">
                <a:solidFill>
                  <a:schemeClr val="bg2"/>
                </a:solidFill>
              </a:rPr>
              <a:t> opp</a:t>
            </a:r>
            <a:r>
              <a:rPr lang="nb-NO" sz="2000" dirty="0">
                <a:solidFill>
                  <a:schemeClr val="bg2"/>
                </a:solidFill>
              </a:rPr>
              <a:t>», blei det sagt i lova. </a:t>
            </a:r>
          </a:p>
          <a:p>
            <a:pPr>
              <a:spcBef>
                <a:spcPts val="600"/>
              </a:spcBef>
              <a:defRPr/>
            </a:pPr>
            <a:r>
              <a:rPr lang="nb-NO" sz="2000" dirty="0" err="1">
                <a:solidFill>
                  <a:schemeClr val="bg2"/>
                </a:solidFill>
              </a:rPr>
              <a:t>Kyrkjas</a:t>
            </a:r>
            <a:r>
              <a:rPr lang="nb-NO" sz="2000" dirty="0">
                <a:solidFill>
                  <a:schemeClr val="bg2"/>
                </a:solidFill>
              </a:rPr>
              <a:t> ideal var å </a:t>
            </a:r>
            <a:r>
              <a:rPr lang="nb-NO" sz="2000" b="1" dirty="0" err="1">
                <a:solidFill>
                  <a:schemeClr val="bg2"/>
                </a:solidFill>
              </a:rPr>
              <a:t>setja</a:t>
            </a:r>
            <a:r>
              <a:rPr lang="nb-NO" sz="2000" b="1" dirty="0">
                <a:solidFill>
                  <a:schemeClr val="bg2"/>
                </a:solidFill>
              </a:rPr>
              <a:t> </a:t>
            </a:r>
            <a:r>
              <a:rPr lang="nb-NO" sz="2000" b="1" dirty="0" err="1">
                <a:solidFill>
                  <a:schemeClr val="bg2"/>
                </a:solidFill>
              </a:rPr>
              <a:t>slavar</a:t>
            </a:r>
            <a:r>
              <a:rPr lang="nb-NO" sz="2000" b="1" dirty="0">
                <a:solidFill>
                  <a:schemeClr val="bg2"/>
                </a:solidFill>
              </a:rPr>
              <a:t> fri</a:t>
            </a:r>
            <a:r>
              <a:rPr lang="nb-NO" sz="2000" dirty="0">
                <a:solidFill>
                  <a:schemeClr val="bg2"/>
                </a:solidFill>
              </a:rPr>
              <a:t>, </a:t>
            </a:r>
            <a:r>
              <a:rPr lang="nb-NO" sz="2000" dirty="0" err="1">
                <a:solidFill>
                  <a:schemeClr val="bg2"/>
                </a:solidFill>
              </a:rPr>
              <a:t>noko</a:t>
            </a:r>
            <a:r>
              <a:rPr lang="nb-NO" sz="2000" dirty="0">
                <a:solidFill>
                  <a:schemeClr val="bg2"/>
                </a:solidFill>
              </a:rPr>
              <a:t> som etter </a:t>
            </a:r>
            <a:r>
              <a:rPr lang="nb-NO" sz="2000" dirty="0" err="1">
                <a:solidFill>
                  <a:schemeClr val="bg2"/>
                </a:solidFill>
              </a:rPr>
              <a:t>nokre</a:t>
            </a:r>
            <a:r>
              <a:rPr lang="nb-NO" sz="2000" dirty="0">
                <a:solidFill>
                  <a:schemeClr val="bg2"/>
                </a:solidFill>
              </a:rPr>
              <a:t> generasjoner bidro til at alle var blitt </a:t>
            </a:r>
            <a:r>
              <a:rPr lang="nb-NO" sz="2000" dirty="0" err="1">
                <a:solidFill>
                  <a:schemeClr val="bg2"/>
                </a:solidFill>
              </a:rPr>
              <a:t>setne</a:t>
            </a:r>
            <a:r>
              <a:rPr lang="nb-NO" sz="2000" dirty="0">
                <a:solidFill>
                  <a:schemeClr val="bg2"/>
                </a:solidFill>
              </a:rPr>
              <a:t> fri, eller «fri-</a:t>
            </a:r>
            <a:r>
              <a:rPr lang="nb-NO" sz="2000" dirty="0" err="1">
                <a:solidFill>
                  <a:schemeClr val="bg2"/>
                </a:solidFill>
              </a:rPr>
              <a:t>halsar</a:t>
            </a:r>
            <a:r>
              <a:rPr lang="nb-NO" sz="2000" dirty="0">
                <a:solidFill>
                  <a:schemeClr val="bg2"/>
                </a:solidFill>
              </a:rPr>
              <a:t>». Fra dette omgrepet kjem «frelse»</a:t>
            </a:r>
          </a:p>
          <a:p>
            <a:pPr>
              <a:spcBef>
                <a:spcPts val="600"/>
              </a:spcBef>
              <a:defRPr/>
            </a:pPr>
            <a:r>
              <a:rPr lang="nb-NO" sz="2000" dirty="0" err="1">
                <a:solidFill>
                  <a:schemeClr val="bg2"/>
                </a:solidFill>
              </a:rPr>
              <a:t>Blodhemn</a:t>
            </a:r>
            <a:r>
              <a:rPr lang="nb-NO" sz="2000" dirty="0">
                <a:solidFill>
                  <a:schemeClr val="bg2"/>
                </a:solidFill>
              </a:rPr>
              <a:t> blei </a:t>
            </a:r>
            <a:r>
              <a:rPr lang="nb-NO" sz="2000" dirty="0" err="1">
                <a:solidFill>
                  <a:schemeClr val="bg2"/>
                </a:solidFill>
              </a:rPr>
              <a:t>forbode</a:t>
            </a:r>
            <a:r>
              <a:rPr lang="nb-NO" sz="2000" dirty="0">
                <a:solidFill>
                  <a:schemeClr val="bg2"/>
                </a:solidFill>
              </a:rPr>
              <a:t>, og alle skulle lyde </a:t>
            </a:r>
            <a:r>
              <a:rPr lang="nb-NO" sz="2000" dirty="0" err="1">
                <a:solidFill>
                  <a:schemeClr val="bg2"/>
                </a:solidFill>
              </a:rPr>
              <a:t>lovane</a:t>
            </a:r>
            <a:r>
              <a:rPr lang="nb-NO" sz="2000" dirty="0">
                <a:solidFill>
                  <a:schemeClr val="bg2"/>
                </a:solidFill>
              </a:rPr>
              <a:t> – også kongen</a:t>
            </a:r>
          </a:p>
        </p:txBody>
      </p:sp>
      <p:sp>
        <p:nvSpPr>
          <p:cNvPr id="5" name="TekstSylinder 4">
            <a:extLst>
              <a:ext uri="{FF2B5EF4-FFF2-40B4-BE49-F238E27FC236}">
                <a16:creationId xmlns:a16="http://schemas.microsoft.com/office/drawing/2014/main" id="{70E517EE-AD84-4018-8EE8-BD83DFD15892}"/>
              </a:ext>
            </a:extLst>
          </p:cNvPr>
          <p:cNvSpPr txBox="1"/>
          <p:nvPr/>
        </p:nvSpPr>
        <p:spPr>
          <a:xfrm>
            <a:off x="1012877" y="1572596"/>
            <a:ext cx="4439549" cy="400110"/>
          </a:xfrm>
          <a:prstGeom prst="rect">
            <a:avLst/>
          </a:prstGeom>
          <a:noFill/>
        </p:spPr>
        <p:txBody>
          <a:bodyPr wrap="none" rtlCol="0">
            <a:spAutoFit/>
          </a:bodyPr>
          <a:lstStyle/>
          <a:p>
            <a:r>
              <a:rPr lang="nb-NO" sz="2000" b="1" dirty="0"/>
              <a:t>Hvilket inntrykk gir denne beskrivelsen?</a:t>
            </a:r>
          </a:p>
        </p:txBody>
      </p:sp>
      <p:sp>
        <p:nvSpPr>
          <p:cNvPr id="6" name="TekstSylinder 5">
            <a:extLst>
              <a:ext uri="{FF2B5EF4-FFF2-40B4-BE49-F238E27FC236}">
                <a16:creationId xmlns:a16="http://schemas.microsoft.com/office/drawing/2014/main" id="{CEDA256B-AB5D-4019-9030-130EE3DFCF45}"/>
              </a:ext>
            </a:extLst>
          </p:cNvPr>
          <p:cNvSpPr txBox="1"/>
          <p:nvPr/>
        </p:nvSpPr>
        <p:spPr>
          <a:xfrm>
            <a:off x="7371366" y="1574662"/>
            <a:ext cx="2183162" cy="400110"/>
          </a:xfrm>
          <a:prstGeom prst="rect">
            <a:avLst/>
          </a:prstGeom>
          <a:noFill/>
        </p:spPr>
        <p:txBody>
          <a:bodyPr wrap="none" rtlCol="0">
            <a:spAutoFit/>
          </a:bodyPr>
          <a:lstStyle/>
          <a:p>
            <a:r>
              <a:rPr lang="nb-NO" sz="2000" b="1" dirty="0"/>
              <a:t>Bedre beskrivelse?</a:t>
            </a:r>
          </a:p>
        </p:txBody>
      </p:sp>
    </p:spTree>
    <p:extLst>
      <p:ext uri="{BB962C8B-B14F-4D97-AF65-F5344CB8AC3E}">
        <p14:creationId xmlns:p14="http://schemas.microsoft.com/office/powerpoint/2010/main" val="21095065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Series Archives - Page 55 of 124 - Why so Confused">
            <a:extLst>
              <a:ext uri="{FF2B5EF4-FFF2-40B4-BE49-F238E27FC236}">
                <a16:creationId xmlns:a16="http://schemas.microsoft.com/office/drawing/2014/main" id="{773E889C-5063-4257-BB71-FEC1370AF2C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92" y="1435282"/>
            <a:ext cx="2851052" cy="542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CACE6E64-8B83-40C6-894C-F1EF1CE81810}"/>
              </a:ext>
            </a:extLst>
          </p:cNvPr>
          <p:cNvSpPr>
            <a:spLocks noGrp="1"/>
          </p:cNvSpPr>
          <p:nvPr>
            <p:ph type="title"/>
          </p:nvPr>
        </p:nvSpPr>
        <p:spPr>
          <a:xfrm>
            <a:off x="1981201" y="277814"/>
            <a:ext cx="6418263" cy="1139825"/>
          </a:xfrm>
        </p:spPr>
        <p:txBody>
          <a:bodyPr/>
          <a:lstStyle/>
          <a:p>
            <a:pPr>
              <a:defRPr/>
            </a:pPr>
            <a:r>
              <a:rPr lang="nb-NO" b="1" dirty="0">
                <a:effectLst/>
                <a:latin typeface="Calisto MT" panose="02040603050505030304" pitchFamily="18" charset="0"/>
                <a:ea typeface="Calisto MT" panose="02040603050505030304" pitchFamily="18" charset="0"/>
                <a:cs typeface="Calisto MT" panose="02040603050505030304" pitchFamily="18" charset="0"/>
              </a:rPr>
              <a:t>Nytt syn på virkeligheten</a:t>
            </a:r>
            <a:endParaRPr lang="nb-NO" dirty="0"/>
          </a:p>
        </p:txBody>
      </p:sp>
      <p:sp>
        <p:nvSpPr>
          <p:cNvPr id="3" name="Plassholder for innhold 2">
            <a:extLst>
              <a:ext uri="{FF2B5EF4-FFF2-40B4-BE49-F238E27FC236}">
                <a16:creationId xmlns:a16="http://schemas.microsoft.com/office/drawing/2014/main" id="{0FF5AE9E-023B-43DE-8C0E-6B59AD19C391}"/>
              </a:ext>
            </a:extLst>
          </p:cNvPr>
          <p:cNvSpPr>
            <a:spLocks noGrp="1"/>
          </p:cNvSpPr>
          <p:nvPr>
            <p:ph idx="1"/>
          </p:nvPr>
        </p:nvSpPr>
        <p:spPr>
          <a:xfrm>
            <a:off x="2920192" y="2001957"/>
            <a:ext cx="8853992" cy="3771900"/>
          </a:xfrm>
        </p:spPr>
        <p:txBody>
          <a:bodyPr>
            <a:normAutofit/>
          </a:bodyPr>
          <a:lstStyle/>
          <a:p>
            <a:pPr marL="252000" lvl="2" indent="-252000">
              <a:lnSpc>
                <a:spcPct val="150000"/>
              </a:lnSpc>
              <a:buClr>
                <a:schemeClr val="hlink"/>
              </a:buClr>
              <a:defRPr/>
            </a:pPr>
            <a:r>
              <a:rPr lang="nb-NO" sz="2000" b="1" dirty="0">
                <a:ea typeface="+mn-ea"/>
                <a:cs typeface="+mn-cs"/>
              </a:rPr>
              <a:t>Hva når alt snus på hodet?</a:t>
            </a:r>
          </a:p>
          <a:p>
            <a:pPr marL="612000" lvl="2" indent="-252000">
              <a:lnSpc>
                <a:spcPct val="150000"/>
              </a:lnSpc>
              <a:spcBef>
                <a:spcPts val="300"/>
              </a:spcBef>
              <a:buClr>
                <a:schemeClr val="hlink"/>
              </a:buClr>
              <a:defRPr/>
            </a:pPr>
            <a:r>
              <a:rPr lang="nb-NO" sz="1800" dirty="0">
                <a:ea typeface="+mn-ea"/>
                <a:cs typeface="+mn-cs"/>
              </a:rPr>
              <a:t>Når jeg får verdi fra fødselen? </a:t>
            </a:r>
          </a:p>
          <a:p>
            <a:pPr marL="612000" lvl="2" indent="-252000">
              <a:lnSpc>
                <a:spcPct val="150000"/>
              </a:lnSpc>
              <a:spcBef>
                <a:spcPts val="300"/>
              </a:spcBef>
              <a:buClr>
                <a:schemeClr val="hlink"/>
              </a:buClr>
              <a:defRPr/>
            </a:pPr>
            <a:r>
              <a:rPr lang="nb-NO" sz="1800" dirty="0">
                <a:ea typeface="+mn-ea"/>
                <a:cs typeface="+mn-cs"/>
              </a:rPr>
              <a:t>Når jeg ikke tror at naturen styrt av guder?</a:t>
            </a:r>
          </a:p>
          <a:p>
            <a:pPr marL="612000" lvl="2" indent="-252000">
              <a:lnSpc>
                <a:spcPct val="150000"/>
              </a:lnSpc>
              <a:spcBef>
                <a:spcPts val="300"/>
              </a:spcBef>
              <a:buClr>
                <a:schemeClr val="hlink"/>
              </a:buClr>
              <a:defRPr/>
            </a:pPr>
            <a:r>
              <a:rPr lang="nb-NO" sz="1800" dirty="0">
                <a:ea typeface="+mn-ea"/>
                <a:cs typeface="+mn-cs"/>
              </a:rPr>
              <a:t>Når ikke styrt av nornenes tråder, men fri til å følge Jesus?</a:t>
            </a:r>
          </a:p>
          <a:p>
            <a:pPr marL="612000" lvl="2" indent="-252000">
              <a:lnSpc>
                <a:spcPct val="150000"/>
              </a:lnSpc>
              <a:spcBef>
                <a:spcPts val="300"/>
              </a:spcBef>
              <a:buClr>
                <a:schemeClr val="hlink"/>
              </a:buClr>
              <a:defRPr/>
            </a:pPr>
            <a:r>
              <a:rPr lang="nb-NO" sz="1800" dirty="0">
                <a:ea typeface="+mn-ea"/>
                <a:cs typeface="+mn-cs"/>
              </a:rPr>
              <a:t>Når det er Gud som har ofret seg for oss, og gudene ikke krever ofre?</a:t>
            </a:r>
          </a:p>
          <a:p>
            <a:pPr marL="612000" lvl="2" indent="-252000">
              <a:lnSpc>
                <a:spcPct val="150000"/>
              </a:lnSpc>
              <a:spcBef>
                <a:spcPts val="300"/>
              </a:spcBef>
              <a:buClr>
                <a:schemeClr val="hlink"/>
              </a:buClr>
              <a:defRPr/>
            </a:pPr>
            <a:r>
              <a:rPr lang="nb-NO" sz="1800" dirty="0"/>
              <a:t>Når alle, selv kvinner, kan komme til himmelen, uten å måtte dø i kamp? </a:t>
            </a:r>
            <a:endParaRPr lang="nb-NO" sz="1800" dirty="0">
              <a:ea typeface="+mn-ea"/>
              <a:cs typeface="+mn-cs"/>
            </a:endParaRPr>
          </a:p>
          <a:p>
            <a:pPr marL="252000" lvl="2" indent="-252000">
              <a:lnSpc>
                <a:spcPct val="150000"/>
              </a:lnSpc>
              <a:buClr>
                <a:schemeClr val="hlink"/>
              </a:buClr>
              <a:defRPr/>
            </a:pPr>
            <a:r>
              <a:rPr lang="nb-NO" sz="2000" b="1" dirty="0">
                <a:ea typeface="+mn-ea"/>
                <a:cs typeface="+mn-cs"/>
              </a:rPr>
              <a:t>Hva med nytt syn på lover - også i naturen? </a:t>
            </a:r>
          </a:p>
          <a:p>
            <a:pPr marL="612000" lvl="2" indent="-252000">
              <a:lnSpc>
                <a:spcPct val="150000"/>
              </a:lnSpc>
              <a:spcBef>
                <a:spcPts val="300"/>
              </a:spcBef>
              <a:buClr>
                <a:schemeClr val="hlink"/>
              </a:buClr>
              <a:defRPr/>
            </a:pPr>
            <a:r>
              <a:rPr lang="nb-NO" sz="1800" dirty="0">
                <a:ea typeface="+mn-ea"/>
                <a:cs typeface="+mn-cs"/>
              </a:rPr>
              <a:t>Fikk kristningen betydning for … troen på naturvitenskap? </a:t>
            </a:r>
            <a:endParaRPr lang="nb-NO" sz="1600" dirty="0"/>
          </a:p>
        </p:txBody>
      </p:sp>
    </p:spTree>
    <p:extLst>
      <p:ext uri="{BB962C8B-B14F-4D97-AF65-F5344CB8AC3E}">
        <p14:creationId xmlns:p14="http://schemas.microsoft.com/office/powerpoint/2010/main" val="40725772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andre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988828" y="1913206"/>
            <a:ext cx="10515600" cy="4217720"/>
          </a:xfrm>
        </p:spPr>
        <p:txBody>
          <a:bodyPr/>
          <a:lstStyle/>
          <a:p>
            <a:pPr marL="457200" indent="-457200">
              <a:buFont typeface="+mj-lt"/>
              <a:buAutoNum type="arabicPeriod"/>
              <a:defRPr/>
            </a:pPr>
            <a:r>
              <a:rPr lang="nb-NO" sz="2000" dirty="0">
                <a:solidFill>
                  <a:schemeClr val="bg1"/>
                </a:solidFill>
              </a:rPr>
              <a:t>Hvilke eksempler kan dere nevne på hva kristningen og kristenretten har betydd?</a:t>
            </a:r>
          </a:p>
          <a:p>
            <a:pPr marL="457200" indent="-457200">
              <a:buFont typeface="+mj-lt"/>
              <a:buAutoNum type="arabicPeriod"/>
              <a:defRPr/>
            </a:pPr>
            <a:r>
              <a:rPr lang="nb-NO" sz="2000" dirty="0">
                <a:solidFill>
                  <a:schemeClr val="bg1"/>
                </a:solidFill>
              </a:rPr>
              <a:t>Hva betydde kristningen for kunnskapsutviklingen i Norge?</a:t>
            </a:r>
          </a:p>
          <a:p>
            <a:pPr marL="457200" indent="-457200">
              <a:buFont typeface="+mj-lt"/>
              <a:buAutoNum type="arabicPeriod"/>
              <a:defRPr/>
            </a:pPr>
            <a:r>
              <a:rPr lang="nb-NO" sz="2000" dirty="0">
                <a:solidFill>
                  <a:schemeClr val="bg1"/>
                </a:solidFill>
              </a:rPr>
              <a:t>Er det en stor konflikt mellom tro og vitenskap? Hvorfor? Hvorfor ikke?</a:t>
            </a:r>
          </a:p>
          <a:p>
            <a:pPr marL="457200" indent="-457200">
              <a:buFont typeface="+mj-lt"/>
              <a:buAutoNum type="arabicPeriod"/>
              <a:defRPr/>
            </a:pPr>
            <a:r>
              <a:rPr lang="nb-NO" sz="2000" dirty="0">
                <a:solidFill>
                  <a:schemeClr val="bg1"/>
                </a:solidFill>
              </a:rPr>
              <a:t>Hva skulle til for å utvikle demokratiet i Norge?</a:t>
            </a:r>
          </a:p>
          <a:p>
            <a:pPr marL="457200" indent="-457200">
              <a:buFont typeface="+mj-lt"/>
              <a:buAutoNum type="arabicPeriod"/>
              <a:defRPr/>
            </a:pPr>
            <a:r>
              <a:rPr lang="nb-NO" sz="2000" dirty="0">
                <a:solidFill>
                  <a:schemeClr val="bg1"/>
                </a:solidFill>
              </a:rPr>
              <a:t>Hvorfor er menneskeverd viktig?</a:t>
            </a:r>
          </a:p>
          <a:p>
            <a:pPr marL="457200" indent="-457200">
              <a:buFont typeface="+mj-lt"/>
              <a:buAutoNum type="arabicPeriod"/>
              <a:defRPr/>
            </a:pPr>
            <a:r>
              <a:rPr lang="nb-NO" sz="2000" dirty="0">
                <a:solidFill>
                  <a:schemeClr val="bg1"/>
                </a:solidFill>
              </a:rPr>
              <a:t>Har mennesket en ukrenkelig verdi?</a:t>
            </a: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FD898C71-03AB-08A3-3D7B-67644BDFF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12692"/>
      </p:ext>
    </p:extLst>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A655DA-A671-EB77-D374-37CB3FB8D134}"/>
              </a:ext>
            </a:extLst>
          </p:cNvPr>
          <p:cNvSpPr/>
          <p:nvPr/>
        </p:nvSpPr>
        <p:spPr>
          <a:xfrm>
            <a:off x="379981" y="5119112"/>
            <a:ext cx="8838528" cy="165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7BE0DA8-F35C-4426-B13F-56F2D3671BE6}"/>
              </a:ext>
            </a:extLst>
          </p:cNvPr>
          <p:cNvSpPr>
            <a:spLocks noGrp="1"/>
          </p:cNvSpPr>
          <p:nvPr>
            <p:ph type="title"/>
          </p:nvPr>
        </p:nvSpPr>
        <p:spPr>
          <a:xfrm>
            <a:off x="2017714" y="269876"/>
            <a:ext cx="8380411" cy="1139825"/>
          </a:xfrm>
        </p:spPr>
        <p:txBody>
          <a:bodyPr/>
          <a:lstStyle/>
          <a:p>
            <a:pPr>
              <a:defRPr/>
            </a:pPr>
            <a:r>
              <a:rPr lang="nb-NO" dirty="0"/>
              <a:t>Kristenretten 1000 år i 2024</a:t>
            </a:r>
            <a:br>
              <a:rPr lang="nb-NO" dirty="0"/>
            </a:br>
            <a:r>
              <a:rPr lang="nb-NO" sz="3600" dirty="0"/>
              <a:t>- og Landsloven 750 år</a:t>
            </a:r>
            <a:endParaRPr lang="nb-NO" dirty="0"/>
          </a:p>
        </p:txBody>
      </p:sp>
      <p:sp>
        <p:nvSpPr>
          <p:cNvPr id="3" name="Plassholder for innhold 2">
            <a:extLst>
              <a:ext uri="{FF2B5EF4-FFF2-40B4-BE49-F238E27FC236}">
                <a16:creationId xmlns:a16="http://schemas.microsoft.com/office/drawing/2014/main" id="{54C43551-C5B3-42E0-9FB9-148520936A0E}"/>
              </a:ext>
            </a:extLst>
          </p:cNvPr>
          <p:cNvSpPr>
            <a:spLocks noGrp="1"/>
          </p:cNvSpPr>
          <p:nvPr>
            <p:ph idx="1"/>
          </p:nvPr>
        </p:nvSpPr>
        <p:spPr>
          <a:xfrm>
            <a:off x="610060" y="2327127"/>
            <a:ext cx="8682796" cy="2231341"/>
          </a:xfrm>
        </p:spPr>
        <p:txBody>
          <a:bodyPr/>
          <a:lstStyle/>
          <a:p>
            <a:pPr marL="180000" indent="-180000">
              <a:defRPr/>
            </a:pPr>
            <a:r>
              <a:rPr lang="nb-NO" sz="2000" dirty="0"/>
              <a:t>Vedtatt på de fire tingene fordi Norge allerede kristnet?</a:t>
            </a:r>
          </a:p>
          <a:p>
            <a:pPr marL="180000" indent="-180000">
              <a:defRPr/>
            </a:pPr>
            <a:r>
              <a:rPr lang="nb-NO" sz="2000" dirty="0"/>
              <a:t>1024 et avgjørende skille</a:t>
            </a:r>
          </a:p>
          <a:p>
            <a:pPr marL="432000" lvl="1" indent="-180000">
              <a:defRPr/>
            </a:pPr>
            <a:r>
              <a:rPr lang="nb-NO" sz="1600" dirty="0">
                <a:ea typeface="+mn-ea"/>
                <a:cs typeface="+mn-cs"/>
              </a:rPr>
              <a:t>Fra gammel norrøn lov, til en kristen «grunnlov» - </a:t>
            </a:r>
            <a:r>
              <a:rPr lang="nb-NO" sz="1600" dirty="0"/>
              <a:t>«vårt første 1814»?</a:t>
            </a:r>
          </a:p>
          <a:p>
            <a:pPr marL="432000" lvl="1" indent="-180000">
              <a:defRPr/>
            </a:pPr>
            <a:r>
              <a:rPr lang="nb-NO" sz="1600" dirty="0">
                <a:ea typeface="+mn-ea"/>
                <a:cs typeface="+mn-cs"/>
              </a:rPr>
              <a:t>Startet prosessen som endte med Landsloven i 1274</a:t>
            </a:r>
          </a:p>
          <a:p>
            <a:pPr marL="889200" lvl="2" indent="-180000">
              <a:defRPr/>
            </a:pPr>
            <a:r>
              <a:rPr lang="nb-NO" sz="1600" dirty="0">
                <a:ea typeface="+mn-ea"/>
                <a:cs typeface="+mn-cs"/>
              </a:rPr>
              <a:t>Det viktigste dokumentet i norsk historie?</a:t>
            </a:r>
          </a:p>
        </p:txBody>
      </p:sp>
      <p:sp>
        <p:nvSpPr>
          <p:cNvPr id="43012" name="Pil: femkant 3">
            <a:extLst>
              <a:ext uri="{FF2B5EF4-FFF2-40B4-BE49-F238E27FC236}">
                <a16:creationId xmlns:a16="http://schemas.microsoft.com/office/drawing/2014/main" id="{5863D3C0-764A-4712-904E-2C4DB537D5D3}"/>
              </a:ext>
            </a:extLst>
          </p:cNvPr>
          <p:cNvSpPr>
            <a:spLocks noChangeArrowheads="1"/>
          </p:cNvSpPr>
          <p:nvPr/>
        </p:nvSpPr>
        <p:spPr bwMode="auto">
          <a:xfrm>
            <a:off x="422513" y="5783914"/>
            <a:ext cx="7615701" cy="360816"/>
          </a:xfrm>
          <a:prstGeom prst="homePlate">
            <a:avLst>
              <a:gd name="adj" fmla="val 50167"/>
            </a:avLst>
          </a:prstGeom>
          <a:solidFill>
            <a:srgbClr val="D13329"/>
          </a:solidFill>
          <a:ln w="12700" algn="ctr">
            <a:solidFill>
              <a:schemeClr val="tx1"/>
            </a:solidFill>
            <a:round/>
            <a:headEnd/>
            <a:tailEnd/>
          </a:ln>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eaLnBrk="1" hangingPunct="1">
              <a:spcBef>
                <a:spcPct val="0"/>
              </a:spcBef>
              <a:buClrTx/>
              <a:buSzTx/>
              <a:buFontTx/>
              <a:buNone/>
            </a:pPr>
            <a:r>
              <a:rPr lang="nb-NO" altLang="nb-NO" sz="2000" b="1" dirty="0">
                <a:solidFill>
                  <a:schemeClr val="bg1"/>
                </a:solidFill>
                <a:effectLst>
                  <a:outerShdw blurRad="38100" dist="38100" dir="2700000" algn="tl">
                    <a:srgbClr val="000000">
                      <a:alpha val="43137"/>
                    </a:srgbClr>
                  </a:outerShdw>
                </a:effectLst>
                <a:latin typeface="Arial" panose="020B0604020202020204" pitchFamily="34" charset="0"/>
              </a:rPr>
              <a:t>1024	 		1030	   			1274</a:t>
            </a:r>
          </a:p>
        </p:txBody>
      </p:sp>
      <p:sp>
        <p:nvSpPr>
          <p:cNvPr id="43013" name="TekstSylinder 4">
            <a:extLst>
              <a:ext uri="{FF2B5EF4-FFF2-40B4-BE49-F238E27FC236}">
                <a16:creationId xmlns:a16="http://schemas.microsoft.com/office/drawing/2014/main" id="{47EEA075-1624-4319-9541-C9556F1E1DE8}"/>
              </a:ext>
            </a:extLst>
          </p:cNvPr>
          <p:cNvSpPr txBox="1">
            <a:spLocks noChangeArrowheads="1"/>
          </p:cNvSpPr>
          <p:nvPr/>
        </p:nvSpPr>
        <p:spPr bwMode="auto">
          <a:xfrm>
            <a:off x="610060" y="6190906"/>
            <a:ext cx="1954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Kristenretten på Moster</a:t>
            </a:r>
          </a:p>
        </p:txBody>
      </p:sp>
      <p:sp>
        <p:nvSpPr>
          <p:cNvPr id="43017" name="TekstSylinder 8">
            <a:extLst>
              <a:ext uri="{FF2B5EF4-FFF2-40B4-BE49-F238E27FC236}">
                <a16:creationId xmlns:a16="http://schemas.microsoft.com/office/drawing/2014/main" id="{C9A15698-4B74-45F6-BFE8-D89433EAD3AA}"/>
              </a:ext>
            </a:extLst>
          </p:cNvPr>
          <p:cNvSpPr txBox="1">
            <a:spLocks noChangeArrowheads="1"/>
          </p:cNvSpPr>
          <p:nvPr/>
        </p:nvSpPr>
        <p:spPr bwMode="auto">
          <a:xfrm>
            <a:off x="6096000" y="6267276"/>
            <a:ext cx="2111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a:t>
            </a:r>
            <a:r>
              <a:rPr lang="nb-NO" altLang="nb-NO" sz="1600" dirty="0" err="1">
                <a:latin typeface="Tahoma" panose="020B0604030504040204" pitchFamily="34" charset="0"/>
              </a:rPr>
              <a:t>Lovreparatøren</a:t>
            </a:r>
            <a:r>
              <a:rPr lang="nb-NO" altLang="nb-NO" sz="1600" dirty="0">
                <a:latin typeface="Tahoma" panose="020B0604030504040204" pitchFamily="34" charset="0"/>
              </a:rPr>
              <a:t>»</a:t>
            </a:r>
          </a:p>
        </p:txBody>
      </p:sp>
      <p:sp>
        <p:nvSpPr>
          <p:cNvPr id="10" name="TekstSylinder 9">
            <a:extLst>
              <a:ext uri="{FF2B5EF4-FFF2-40B4-BE49-F238E27FC236}">
                <a16:creationId xmlns:a16="http://schemas.microsoft.com/office/drawing/2014/main" id="{226626F1-77DB-4806-B4F0-C4C7D5A37A18}"/>
              </a:ext>
            </a:extLst>
          </p:cNvPr>
          <p:cNvSpPr txBox="1"/>
          <p:nvPr/>
        </p:nvSpPr>
        <p:spPr>
          <a:xfrm>
            <a:off x="789323" y="4165569"/>
            <a:ext cx="6592186" cy="830997"/>
          </a:xfrm>
          <a:prstGeom prst="rect">
            <a:avLst/>
          </a:prstGeom>
          <a:solidFill>
            <a:srgbClr val="09C0B6"/>
          </a:solidFill>
        </p:spPr>
        <p:txBody>
          <a:bodyPr wrap="square">
            <a:spAutoFit/>
          </a:bodyPr>
          <a:lstStyle/>
          <a:p>
            <a:pPr algn="ctr">
              <a:defRPr/>
            </a:pPr>
            <a:r>
              <a:rPr lang="nb-NO" sz="2400" b="1" dirty="0">
                <a:solidFill>
                  <a:schemeClr val="bg1"/>
                </a:solidFill>
                <a:effectLst>
                  <a:outerShdw blurRad="38100" dist="38100" dir="2700000" algn="tl">
                    <a:srgbClr val="000000">
                      <a:alpha val="43137"/>
                    </a:srgbClr>
                  </a:outerShdw>
                </a:effectLst>
              </a:rPr>
              <a:t>Alle lover skulle videreføre kristenretten,  «reparerte» det som Olav fikk vedtatt på Moster</a:t>
            </a:r>
          </a:p>
        </p:txBody>
      </p:sp>
      <p:pic>
        <p:nvPicPr>
          <p:cNvPr id="43019" name="Picture 5" descr="Olav den hellige - Olav Haraldsson | Olav Müller | ARK Bokhandel">
            <a:extLst>
              <a:ext uri="{FF2B5EF4-FFF2-40B4-BE49-F238E27FC236}">
                <a16:creationId xmlns:a16="http://schemas.microsoft.com/office/drawing/2014/main" id="{10E78BCC-6681-4781-9A81-56956E7BD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23"/>
          <a:stretch>
            <a:fillRect/>
          </a:stretch>
        </p:blipFill>
        <p:spPr bwMode="auto">
          <a:xfrm>
            <a:off x="27670" y="63950"/>
            <a:ext cx="1523306" cy="1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4">
            <a:extLst>
              <a:ext uri="{FF2B5EF4-FFF2-40B4-BE49-F238E27FC236}">
                <a16:creationId xmlns:a16="http://schemas.microsoft.com/office/drawing/2014/main" id="{374E093B-AE3E-DAD0-8C90-28EE535AD29C}"/>
              </a:ext>
            </a:extLst>
          </p:cNvPr>
          <p:cNvSpPr txBox="1">
            <a:spLocks noChangeArrowheads="1"/>
          </p:cNvSpPr>
          <p:nvPr/>
        </p:nvSpPr>
        <p:spPr bwMode="auto">
          <a:xfrm>
            <a:off x="2668217" y="5188844"/>
            <a:ext cx="19542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dør på Stiklestad</a:t>
            </a:r>
          </a:p>
        </p:txBody>
      </p:sp>
      <p:sp>
        <p:nvSpPr>
          <p:cNvPr id="7" name="TekstSylinder 8">
            <a:extLst>
              <a:ext uri="{FF2B5EF4-FFF2-40B4-BE49-F238E27FC236}">
                <a16:creationId xmlns:a16="http://schemas.microsoft.com/office/drawing/2014/main" id="{F6A92A7C-2CB8-88D0-D7E2-2AD04DE41554}"/>
              </a:ext>
            </a:extLst>
          </p:cNvPr>
          <p:cNvSpPr txBox="1">
            <a:spLocks noChangeArrowheads="1"/>
          </p:cNvSpPr>
          <p:nvPr/>
        </p:nvSpPr>
        <p:spPr bwMode="auto">
          <a:xfrm>
            <a:off x="6096000" y="5199138"/>
            <a:ext cx="23295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Magnus Lagabøter (1238-1280)</a:t>
            </a:r>
          </a:p>
        </p:txBody>
      </p:sp>
      <p:pic>
        <p:nvPicPr>
          <p:cNvPr id="9" name="Bilde 8">
            <a:extLst>
              <a:ext uri="{FF2B5EF4-FFF2-40B4-BE49-F238E27FC236}">
                <a16:creationId xmlns:a16="http://schemas.microsoft.com/office/drawing/2014/main" id="{9123E467-01D5-1D05-77C6-09D59EA372F2}"/>
              </a:ext>
            </a:extLst>
          </p:cNvPr>
          <p:cNvPicPr>
            <a:picLocks noChangeAspect="1"/>
          </p:cNvPicPr>
          <p:nvPr/>
        </p:nvPicPr>
        <p:blipFill>
          <a:blip r:embed="rId3"/>
          <a:stretch>
            <a:fillRect/>
          </a:stretch>
        </p:blipFill>
        <p:spPr>
          <a:xfrm>
            <a:off x="8149405" y="2327127"/>
            <a:ext cx="4042595" cy="4447979"/>
          </a:xfrm>
          <a:prstGeom prst="rect">
            <a:avLst/>
          </a:prstGeom>
        </p:spPr>
      </p:pic>
    </p:spTree>
    <p:extLst>
      <p:ext uri="{BB962C8B-B14F-4D97-AF65-F5344CB8AC3E}">
        <p14:creationId xmlns:p14="http://schemas.microsoft.com/office/powerpoint/2010/main" val="14890143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327B1F-A5F3-4AAB-B0EA-56A10319A87D}"/>
              </a:ext>
            </a:extLst>
          </p:cNvPr>
          <p:cNvGrpSpPr>
            <a:grpSpLocks/>
          </p:cNvGrpSpPr>
          <p:nvPr/>
        </p:nvGrpSpPr>
        <p:grpSpPr bwMode="auto">
          <a:xfrm>
            <a:off x="6829419" y="981298"/>
            <a:ext cx="5352376" cy="5864001"/>
            <a:chOff x="2915816" y="-14180"/>
            <a:chExt cx="6261988" cy="6860043"/>
          </a:xfrm>
        </p:grpSpPr>
        <p:pic>
          <p:nvPicPr>
            <p:cNvPr id="50182" name="Picture 3">
              <a:extLst>
                <a:ext uri="{FF2B5EF4-FFF2-40B4-BE49-F238E27FC236}">
                  <a16:creationId xmlns:a16="http://schemas.microsoft.com/office/drawing/2014/main" id="{97434FF9-9EBF-44B1-9C0B-71C6E4256B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180"/>
              <a:ext cx="6261988" cy="686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E9DD1E2-1F8E-4022-A13E-8E26A1AF7323}"/>
                </a:ext>
              </a:extLst>
            </p:cNvPr>
            <p:cNvSpPr/>
            <p:nvPr/>
          </p:nvSpPr>
          <p:spPr>
            <a:xfrm>
              <a:off x="7451946" y="4869295"/>
              <a:ext cx="792275" cy="503270"/>
            </a:xfrm>
            <a:prstGeom prst="ellipse">
              <a:avLst/>
            </a:prstGeom>
            <a:noFill/>
            <a:ln w="57150">
              <a:solidFill>
                <a:srgbClr val="D133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pic>
        <p:nvPicPr>
          <p:cNvPr id="7" name="Picture 6">
            <a:extLst>
              <a:ext uri="{FF2B5EF4-FFF2-40B4-BE49-F238E27FC236}">
                <a16:creationId xmlns:a16="http://schemas.microsoft.com/office/drawing/2014/main" id="{DDA50F35-557E-4C42-8376-B7A6CD9553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254" y="981298"/>
            <a:ext cx="4454752" cy="329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2B41FE70-667E-4E92-8C37-2457862C6EFC}"/>
              </a:ext>
            </a:extLst>
          </p:cNvPr>
          <p:cNvSpPr txBox="1"/>
          <p:nvPr/>
        </p:nvSpPr>
        <p:spPr>
          <a:xfrm>
            <a:off x="1001485" y="4366303"/>
            <a:ext cx="5878285" cy="2331407"/>
          </a:xfrm>
          <a:prstGeom prst="rect">
            <a:avLst/>
          </a:prstGeom>
          <a:noFill/>
        </p:spPr>
        <p:txBody>
          <a:bodyPr wrap="square">
            <a:spAutoFit/>
          </a:bodyPr>
          <a:lstStyle/>
          <a:p>
            <a:pPr>
              <a:spcBef>
                <a:spcPts val="600"/>
              </a:spcBef>
              <a:defRPr/>
            </a:pPr>
            <a:r>
              <a:rPr lang="nb-NO" sz="2000" b="1" dirty="0">
                <a:latin typeface="Calisto MT" panose="02040603050505030304" pitchFamily="18" charset="0"/>
                <a:ea typeface="Calisto MT" panose="02040603050505030304" pitchFamily="18" charset="0"/>
                <a:cs typeface="Calisto MT" panose="02040603050505030304" pitchFamily="18" charset="0"/>
              </a:rPr>
              <a:t>Sentral i Landsloven: «Guds fire søstre»</a:t>
            </a:r>
          </a:p>
          <a:p>
            <a:pPr marL="180000" indent="-180000">
              <a:spcBef>
                <a:spcPts val="300"/>
              </a:spcBef>
              <a:buFont typeface="Arial" panose="020B0604020202020204" pitchFamily="34" charset="0"/>
              <a:buChar char="•"/>
              <a:defRPr/>
            </a:pPr>
            <a:r>
              <a:rPr lang="nb-NO" i="1" dirty="0">
                <a:latin typeface="Calisto MT" panose="02040603050505030304" pitchFamily="18" charset="0"/>
                <a:ea typeface="Calisto MT" panose="02040603050505030304" pitchFamily="18" charset="0"/>
                <a:cs typeface="Calisto MT" panose="02040603050505030304" pitchFamily="18" charset="0"/>
              </a:rPr>
              <a:t>Nåde og Sannhet</a:t>
            </a:r>
            <a:r>
              <a:rPr lang="nb-NO" dirty="0">
                <a:latin typeface="Calisto MT" panose="02040603050505030304" pitchFamily="18" charset="0"/>
                <a:ea typeface="Calisto MT" panose="02040603050505030304" pitchFamily="18" charset="0"/>
                <a:cs typeface="Calisto MT" panose="02040603050505030304" pitchFamily="18" charset="0"/>
              </a:rPr>
              <a:t>, </a:t>
            </a:r>
            <a:r>
              <a:rPr lang="nb-NO" i="1" dirty="0">
                <a:latin typeface="Calisto MT" panose="02040603050505030304" pitchFamily="18" charset="0"/>
                <a:ea typeface="Calisto MT" panose="02040603050505030304" pitchFamily="18" charset="0"/>
                <a:cs typeface="Calisto MT" panose="02040603050505030304" pitchFamily="18" charset="0"/>
              </a:rPr>
              <a:t>Fred</a:t>
            </a:r>
            <a:r>
              <a:rPr lang="nb-NO" dirty="0">
                <a:latin typeface="Calisto MT" panose="02040603050505030304" pitchFamily="18" charset="0"/>
                <a:ea typeface="Calisto MT" panose="02040603050505030304" pitchFamily="18" charset="0"/>
                <a:cs typeface="Calisto MT" panose="02040603050505030304" pitchFamily="18" charset="0"/>
              </a:rPr>
              <a:t> og </a:t>
            </a:r>
            <a:r>
              <a:rPr lang="nb-NO" i="1" dirty="0">
                <a:latin typeface="Calisto MT" panose="02040603050505030304" pitchFamily="18" charset="0"/>
                <a:ea typeface="Calisto MT" panose="02040603050505030304" pitchFamily="18" charset="0"/>
                <a:cs typeface="Calisto MT" panose="02040603050505030304" pitchFamily="18" charset="0"/>
              </a:rPr>
              <a:t>Rettferdighet</a:t>
            </a:r>
            <a:r>
              <a:rPr lang="nb-NO" dirty="0">
                <a:latin typeface="Calisto MT" panose="02040603050505030304" pitchFamily="18" charset="0"/>
                <a:ea typeface="Calisto MT" panose="02040603050505030304" pitchFamily="18" charset="0"/>
                <a:cs typeface="Calisto MT" panose="02040603050505030304" pitchFamily="18" charset="0"/>
              </a:rPr>
              <a:t> må gjøres fornøyde</a:t>
            </a:r>
          </a:p>
          <a:p>
            <a:pPr marL="180000" indent="-180000">
              <a:spcBef>
                <a:spcPts val="600"/>
              </a:spcBef>
              <a:buFont typeface="Arial" panose="020B0604020202020204" pitchFamily="34" charset="0"/>
              <a:buChar char="•"/>
              <a:defRPr/>
            </a:pPr>
            <a:r>
              <a:rPr lang="nb-NO" dirty="0">
                <a:latin typeface="Calisto MT" panose="02040603050505030304" pitchFamily="18" charset="0"/>
                <a:ea typeface="Calisto MT" panose="02040603050505030304" pitchFamily="18" charset="0"/>
                <a:cs typeface="Calisto MT" panose="02040603050505030304" pitchFamily="18" charset="0"/>
              </a:rPr>
              <a:t>Dommene </a:t>
            </a: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Må være </a:t>
            </a:r>
            <a:r>
              <a:rPr lang="nb-NO" b="1" dirty="0">
                <a:latin typeface="Calisto MT" panose="02040603050505030304" pitchFamily="18" charset="0"/>
                <a:ea typeface="Calisto MT" panose="02040603050505030304" pitchFamily="18" charset="0"/>
                <a:cs typeface="Calisto MT" panose="02040603050505030304" pitchFamily="18" charset="0"/>
              </a:rPr>
              <a:t>sanne</a:t>
            </a:r>
            <a:endParaRPr lang="nb-NO" sz="1600" dirty="0">
              <a:latin typeface="Calisto MT" panose="02040603050505030304" pitchFamily="18" charset="0"/>
              <a:ea typeface="Calisto MT" panose="02040603050505030304" pitchFamily="18" charset="0"/>
              <a:cs typeface="Calisto MT" panose="02040603050505030304" pitchFamily="18" charset="0"/>
            </a:endParaRP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Bidra til </a:t>
            </a:r>
            <a:r>
              <a:rPr lang="nb-NO" b="1" dirty="0">
                <a:latin typeface="Calisto MT" panose="02040603050505030304" pitchFamily="18" charset="0"/>
                <a:ea typeface="Calisto MT" panose="02040603050505030304" pitchFamily="18" charset="0"/>
                <a:cs typeface="Calisto MT" panose="02040603050505030304" pitchFamily="18" charset="0"/>
              </a:rPr>
              <a:t>fred</a:t>
            </a:r>
            <a:endParaRPr lang="nb-NO" sz="1600" dirty="0">
              <a:latin typeface="Calisto MT" panose="02040603050505030304" pitchFamily="18" charset="0"/>
              <a:ea typeface="Calisto MT" panose="02040603050505030304" pitchFamily="18" charset="0"/>
              <a:cs typeface="Calisto MT" panose="02040603050505030304" pitchFamily="18" charset="0"/>
            </a:endParaRP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Være </a:t>
            </a:r>
            <a:r>
              <a:rPr lang="nb-NO" b="1" dirty="0">
                <a:latin typeface="Calisto MT" panose="02040603050505030304" pitchFamily="18" charset="0"/>
                <a:ea typeface="Calisto MT" panose="02040603050505030304" pitchFamily="18" charset="0"/>
                <a:cs typeface="Calisto MT" panose="02040603050505030304" pitchFamily="18" charset="0"/>
              </a:rPr>
              <a:t>rettferdige</a:t>
            </a:r>
            <a:r>
              <a:rPr lang="nb-NO" sz="1600" b="1" dirty="0">
                <a:latin typeface="Calisto MT" panose="02040603050505030304" pitchFamily="18" charset="0"/>
                <a:ea typeface="Calisto MT" panose="02040603050505030304" pitchFamily="18" charset="0"/>
                <a:cs typeface="Calisto MT" panose="02040603050505030304" pitchFamily="18" charset="0"/>
              </a:rPr>
              <a:t> </a:t>
            </a: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Vise </a:t>
            </a:r>
            <a:r>
              <a:rPr lang="nb-NO" b="1" dirty="0">
                <a:latin typeface="Calisto MT" panose="02040603050505030304" pitchFamily="18" charset="0"/>
                <a:ea typeface="Calisto MT" panose="02040603050505030304" pitchFamily="18" charset="0"/>
                <a:cs typeface="Calisto MT" panose="02040603050505030304" pitchFamily="18" charset="0"/>
              </a:rPr>
              <a:t>barmhjertighet</a:t>
            </a:r>
            <a:endParaRPr lang="nb-NO" sz="1600" dirty="0"/>
          </a:p>
        </p:txBody>
      </p:sp>
      <p:sp>
        <p:nvSpPr>
          <p:cNvPr id="4" name="TekstSylinder 3">
            <a:extLst>
              <a:ext uri="{FF2B5EF4-FFF2-40B4-BE49-F238E27FC236}">
                <a16:creationId xmlns:a16="http://schemas.microsoft.com/office/drawing/2014/main" id="{2C8F17C3-5BE7-4AE5-A762-A9C87A1CADA6}"/>
              </a:ext>
            </a:extLst>
          </p:cNvPr>
          <p:cNvSpPr txBox="1"/>
          <p:nvPr/>
        </p:nvSpPr>
        <p:spPr>
          <a:xfrm>
            <a:off x="1343025" y="217486"/>
            <a:ext cx="9144000" cy="707886"/>
          </a:xfrm>
          <a:prstGeom prst="rect">
            <a:avLst/>
          </a:prstGeom>
          <a:noFill/>
        </p:spPr>
        <p:txBody>
          <a:bodyPr>
            <a:spAutoFit/>
          </a:bodyPr>
          <a:lstStyle/>
          <a:p>
            <a:pPr algn="ctr">
              <a:defRPr/>
            </a:pPr>
            <a:r>
              <a:rPr lang="nb-NO" sz="4000" b="1" dirty="0">
                <a:solidFill>
                  <a:schemeClr val="tx1">
                    <a:lumMod val="75000"/>
                    <a:lumOff val="25000"/>
                  </a:schemeClr>
                </a:solidFill>
                <a:latin typeface="Raleway" charset="0"/>
              </a:rPr>
              <a:t>Lov og rett i Nidarosdomen</a:t>
            </a:r>
          </a:p>
        </p:txBody>
      </p:sp>
      <p:cxnSp>
        <p:nvCxnSpPr>
          <p:cNvPr id="8" name="Rett pilkobling 7">
            <a:extLst>
              <a:ext uri="{FF2B5EF4-FFF2-40B4-BE49-F238E27FC236}">
                <a16:creationId xmlns:a16="http://schemas.microsoft.com/office/drawing/2014/main" id="{5647030E-09E3-41DB-A218-F959C75FD99D}"/>
              </a:ext>
            </a:extLst>
          </p:cNvPr>
          <p:cNvCxnSpPr>
            <a:cxnSpLocks/>
            <a:stCxn id="3" idx="2"/>
          </p:cNvCxnSpPr>
          <p:nvPr/>
        </p:nvCxnSpPr>
        <p:spPr>
          <a:xfrm flipH="1" flipV="1">
            <a:off x="5571378" y="3392769"/>
            <a:ext cx="5135256" cy="1978048"/>
          </a:xfrm>
          <a:prstGeom prst="straightConnector1">
            <a:avLst/>
          </a:prstGeom>
          <a:ln w="57150">
            <a:solidFill>
              <a:srgbClr val="D133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0230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E1413-CF7E-4AA2-A210-A2F049F8CCCE}"/>
              </a:ext>
            </a:extLst>
          </p:cNvPr>
          <p:cNvSpPr>
            <a:spLocks noGrp="1"/>
          </p:cNvSpPr>
          <p:nvPr>
            <p:ph idx="1"/>
          </p:nvPr>
        </p:nvSpPr>
        <p:spPr>
          <a:xfrm>
            <a:off x="5429022" y="403225"/>
            <a:ext cx="5237729" cy="965200"/>
          </a:xfrm>
          <a:solidFill>
            <a:srgbClr val="AE8C2D"/>
          </a:solidFill>
        </p:spPr>
        <p:txBody>
          <a:bodyPr/>
          <a:lstStyle/>
          <a:p>
            <a:pPr marL="0" indent="0">
              <a:buNone/>
              <a:defRPr/>
            </a:pPr>
            <a:r>
              <a:rPr lang="nb-NO" sz="2000" b="1" dirty="0">
                <a:solidFill>
                  <a:schemeClr val="bg2"/>
                </a:solidFill>
              </a:rPr>
              <a:t>Nåde og sannhet skal møte hverandre, rettferd og fred kysse hverandre</a:t>
            </a:r>
          </a:p>
          <a:p>
            <a:pPr lvl="1">
              <a:defRPr/>
            </a:pPr>
            <a:r>
              <a:rPr lang="nb-NO" sz="1800" b="1" dirty="0">
                <a:solidFill>
                  <a:schemeClr val="bg2"/>
                </a:solidFill>
              </a:rPr>
              <a:t>Salme 85,11 var en inspirasjon</a:t>
            </a:r>
          </a:p>
        </p:txBody>
      </p:sp>
      <p:pic>
        <p:nvPicPr>
          <p:cNvPr id="51203" name="Picture 3">
            <a:extLst>
              <a:ext uri="{FF2B5EF4-FFF2-40B4-BE49-F238E27FC236}">
                <a16:creationId xmlns:a16="http://schemas.microsoft.com/office/drawing/2014/main" id="{CB23AF0D-6938-4842-A7A2-B17ADE47C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28" y="14287"/>
            <a:ext cx="4325646" cy="64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057E56A4-7B2E-4AA5-9969-1F7921A670B8}"/>
              </a:ext>
            </a:extLst>
          </p:cNvPr>
          <p:cNvSpPr txBox="1"/>
          <p:nvPr/>
        </p:nvSpPr>
        <p:spPr>
          <a:xfrm>
            <a:off x="5429022" y="1557516"/>
            <a:ext cx="5783262" cy="2854628"/>
          </a:xfrm>
          <a:prstGeom prst="rect">
            <a:avLst/>
          </a:prstGeom>
          <a:noFill/>
        </p:spPr>
        <p:txBody>
          <a:bodyPr>
            <a:spAutoFit/>
          </a:bodyPr>
          <a:lstStyle/>
          <a:p>
            <a:pPr marL="0" lvl="2">
              <a:spcBef>
                <a:spcPts val="600"/>
              </a:spcBef>
              <a:buClr>
                <a:schemeClr val="hlink"/>
              </a:buClr>
              <a:buSzPct val="75000"/>
              <a:defRPr/>
            </a:pPr>
            <a:r>
              <a:rPr lang="nb-NO" sz="2400" b="1" dirty="0"/>
              <a:t>Klar modernisering og humanisering</a:t>
            </a:r>
          </a:p>
          <a:p>
            <a:pPr marL="673200" lvl="3" indent="-216000">
              <a:spcBef>
                <a:spcPts val="300"/>
              </a:spcBef>
              <a:buClr>
                <a:schemeClr val="hlink"/>
              </a:buClr>
              <a:buSzPct val="75000"/>
              <a:buFont typeface="Wingdings" panose="05000000000000000000" pitchFamily="2" charset="2"/>
              <a:buChar char="l"/>
              <a:defRPr/>
            </a:pPr>
            <a:r>
              <a:rPr lang="nb-NO" sz="2000" dirty="0"/>
              <a:t>Straffene mildere og bøtene lavere</a:t>
            </a:r>
          </a:p>
          <a:p>
            <a:pPr marL="673200" lvl="3" indent="-216000">
              <a:spcBef>
                <a:spcPts val="300"/>
              </a:spcBef>
              <a:buClr>
                <a:schemeClr val="hlink"/>
              </a:buClr>
              <a:buSzPct val="75000"/>
              <a:buFont typeface="Wingdings" panose="05000000000000000000" pitchFamily="2" charset="2"/>
              <a:buChar char="l"/>
              <a:defRPr/>
            </a:pPr>
            <a:r>
              <a:rPr lang="nb-NO" sz="2000" dirty="0"/>
              <a:t>Forbudt å hevne seg</a:t>
            </a:r>
          </a:p>
          <a:p>
            <a:pPr marL="673200" lvl="3" indent="-216000">
              <a:spcBef>
                <a:spcPts val="300"/>
              </a:spcBef>
              <a:buClr>
                <a:schemeClr val="hlink"/>
              </a:buClr>
              <a:buSzPct val="75000"/>
              <a:buFont typeface="Wingdings" panose="05000000000000000000" pitchFamily="2" charset="2"/>
              <a:buChar char="l"/>
              <a:defRPr/>
            </a:pPr>
            <a:r>
              <a:rPr lang="nb-NO" sz="2000" dirty="0"/>
              <a:t>Individuelle hensyn, inkludert økonomi</a:t>
            </a:r>
          </a:p>
          <a:p>
            <a:pPr marL="1130400" lvl="4" indent="-216000">
              <a:spcBef>
                <a:spcPts val="300"/>
              </a:spcBef>
              <a:buClr>
                <a:schemeClr val="hlink"/>
              </a:buClr>
              <a:buSzPct val="75000"/>
              <a:buFont typeface="Wingdings" panose="05000000000000000000" pitchFamily="2" charset="2"/>
              <a:buChar char="l"/>
              <a:defRPr/>
            </a:pPr>
            <a:r>
              <a:rPr lang="nb-NO" dirty="0"/>
              <a:t>Mildere traff hvis motivet var sult </a:t>
            </a:r>
          </a:p>
          <a:p>
            <a:pPr marL="673200" lvl="3" indent="-216000">
              <a:spcBef>
                <a:spcPts val="300"/>
              </a:spcBef>
              <a:buClr>
                <a:schemeClr val="hlink"/>
              </a:buClr>
              <a:buSzPct val="75000"/>
              <a:buFont typeface="Wingdings" panose="05000000000000000000" pitchFamily="2" charset="2"/>
              <a:buChar char="l"/>
              <a:defRPr/>
            </a:pPr>
            <a:r>
              <a:rPr lang="nb-NO" sz="2000" dirty="0"/>
              <a:t>Forbryteren, ikke familien, ansvarlig</a:t>
            </a:r>
          </a:p>
          <a:p>
            <a:pPr marL="673200" lvl="3" indent="-216000">
              <a:spcBef>
                <a:spcPts val="300"/>
              </a:spcBef>
              <a:buClr>
                <a:schemeClr val="hlink"/>
              </a:buClr>
              <a:buSzPct val="75000"/>
              <a:buFont typeface="Wingdings" panose="05000000000000000000" pitchFamily="2" charset="2"/>
              <a:buChar char="l"/>
              <a:defRPr/>
            </a:pPr>
            <a:r>
              <a:rPr lang="nb-NO" sz="2000" dirty="0"/>
              <a:t>Blodhevn forbudt</a:t>
            </a:r>
          </a:p>
          <a:p>
            <a:pPr marL="673200" lvl="3" indent="-216000">
              <a:spcBef>
                <a:spcPts val="300"/>
              </a:spcBef>
              <a:buClr>
                <a:schemeClr val="hlink"/>
              </a:buClr>
              <a:buSzPct val="75000"/>
              <a:buFont typeface="Wingdings" panose="05000000000000000000" pitchFamily="2" charset="2"/>
              <a:buChar char="l"/>
              <a:defRPr/>
            </a:pPr>
            <a:r>
              <a:rPr lang="nb-NO" sz="2000" dirty="0"/>
              <a:t>Plikt til omsorg for fattige</a:t>
            </a:r>
          </a:p>
        </p:txBody>
      </p:sp>
      <p:sp>
        <p:nvSpPr>
          <p:cNvPr id="5" name="TekstSylinder 4">
            <a:extLst>
              <a:ext uri="{FF2B5EF4-FFF2-40B4-BE49-F238E27FC236}">
                <a16:creationId xmlns:a16="http://schemas.microsoft.com/office/drawing/2014/main" id="{FFF5193D-7544-4978-A549-E46672014841}"/>
              </a:ext>
            </a:extLst>
          </p:cNvPr>
          <p:cNvSpPr txBox="1"/>
          <p:nvPr/>
        </p:nvSpPr>
        <p:spPr>
          <a:xfrm>
            <a:off x="4637997" y="4557487"/>
            <a:ext cx="7249205" cy="1952171"/>
          </a:xfrm>
          <a:prstGeom prst="rect">
            <a:avLst/>
          </a:prstGeom>
          <a:solidFill>
            <a:srgbClr val="AE8C2D"/>
          </a:solidFill>
          <a:ln w="9525">
            <a:solidFill>
              <a:schemeClr val="accent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1800" b="1">
                <a:effectLst/>
                <a:latin typeface="+mn-lt"/>
              </a:defRPr>
            </a:lvl1pPr>
            <a:lvl2pPr marL="742950" lvl="1" indent="-285750">
              <a:spcBef>
                <a:spcPct val="20000"/>
              </a:spcBef>
              <a:buClr>
                <a:schemeClr val="tx2"/>
              </a:buClr>
              <a:buSzPct val="75000"/>
              <a:buFont typeface="Wingdings" panose="05000000000000000000" pitchFamily="2" charset="2"/>
              <a:buChar char="l"/>
              <a:defRPr sz="1600" b="1">
                <a:effectLst>
                  <a:outerShdw blurRad="38100" dist="38100" dir="2700000" algn="tl">
                    <a:srgbClr val="010199"/>
                  </a:outerShdw>
                </a:effectLst>
                <a:latin typeface="+mn-lt"/>
              </a:defRPr>
            </a:lvl2pPr>
            <a:lvl3pPr marL="1143000" indent="-228600">
              <a:spcBef>
                <a:spcPct val="20000"/>
              </a:spcBef>
              <a:buClr>
                <a:schemeClr val="accent2"/>
              </a:buClr>
              <a:buSzPct val="75000"/>
              <a:buFont typeface="Wingdings" panose="05000000000000000000" pitchFamily="2" charset="2"/>
              <a:buChar char="l"/>
              <a:defRPr>
                <a:effectLst>
                  <a:outerShdw blurRad="38100" dist="38100" dir="2700000" algn="tl">
                    <a:srgbClr val="010199"/>
                  </a:outerShdw>
                </a:effectLst>
                <a:latin typeface="+mn-lt"/>
              </a:defRPr>
            </a:lvl3pPr>
            <a:lvl4pPr marL="1600200" indent="-228600">
              <a:spcBef>
                <a:spcPct val="20000"/>
              </a:spcBef>
              <a:buClr>
                <a:schemeClr val="folHlink"/>
              </a:buClr>
              <a:buSzPct val="75000"/>
              <a:buFont typeface="Wingdings" panose="05000000000000000000" pitchFamily="2" charset="2"/>
              <a:buChar char="l"/>
              <a:defRPr sz="1600">
                <a:effectLst>
                  <a:outerShdw blurRad="38100" dist="38100" dir="2700000" algn="tl">
                    <a:srgbClr val="010199"/>
                  </a:outerShdw>
                </a:effectLst>
                <a:latin typeface="+mn-lt"/>
              </a:defRPr>
            </a:lvl4pPr>
            <a:lvl5pPr marL="2057400" indent="-228600">
              <a:spcBef>
                <a:spcPct val="20000"/>
              </a:spcBef>
              <a:buClr>
                <a:schemeClr val="tx1"/>
              </a:buClr>
              <a:buSzPct val="75000"/>
              <a:buFont typeface="Wingdings" panose="05000000000000000000" pitchFamily="2" charset="2"/>
              <a:buChar char="l"/>
              <a:defRPr sz="1600">
                <a:effectLst>
                  <a:outerShdw blurRad="38100" dist="38100" dir="2700000" algn="tl">
                    <a:srgbClr val="010199"/>
                  </a:outerShdw>
                </a:effectLst>
                <a:latin typeface="+mn-lt"/>
              </a:defRPr>
            </a:lvl5pPr>
            <a:lvl6pPr marL="25146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6pPr>
            <a:lvl7pPr marL="29718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7pPr>
            <a:lvl8pPr marL="34290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8pPr>
            <a:lvl9pPr marL="38862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9pPr>
          </a:lstStyle>
          <a:p>
            <a:pPr marL="0" indent="0">
              <a:buNone/>
              <a:defRPr/>
            </a:pPr>
            <a:r>
              <a:rPr lang="nb-NO" sz="1600" b="0" i="1" dirty="0">
                <a:latin typeface="Open Sans" panose="020B0606030504020204" pitchFamily="34" charset="0"/>
                <a:ea typeface="Open Sans" panose="020B0606030504020204" pitchFamily="34" charset="0"/>
                <a:cs typeface="Open Sans" panose="020B0606030504020204" pitchFamily="34" charset="0"/>
              </a:rPr>
              <a:t>Ifølge tidligere lovgivning pliktet de mektige kun å beskytte og ta vare på sine egne, mens den nye loven gikk videre og slo fast at de med makt pliktet å bistå enhver som trengte hjelp, uansett byrd. </a:t>
            </a:r>
          </a:p>
          <a:p>
            <a:pPr marL="0" indent="0">
              <a:buNone/>
              <a:defRPr/>
            </a:pPr>
            <a:r>
              <a:rPr lang="nb-NO" sz="1600" b="0" i="1" dirty="0">
                <a:latin typeface="Open Sans" panose="020B0606030504020204" pitchFamily="34" charset="0"/>
                <a:ea typeface="Open Sans" panose="020B0606030504020204" pitchFamily="34" charset="0"/>
                <a:cs typeface="Open Sans" panose="020B0606030504020204" pitchFamily="34" charset="0"/>
              </a:rPr>
              <a:t>Dette var i tråd med det kristne menneskesynet, som da også gjennomsyret loven. På denne tiden ble «Geistlige og verdslige interesser og insitamenter føyd sammen i en grad og med en kraft man ikke hadde opplevd maken til før.</a:t>
            </a:r>
          </a:p>
          <a:p>
            <a:pPr marL="0" indent="0">
              <a:buNone/>
              <a:defRPr/>
            </a:pPr>
            <a:r>
              <a:rPr lang="nb-NO" sz="1100" b="0" dirty="0">
                <a:latin typeface="Open Sans" panose="020B0606030504020204" pitchFamily="34" charset="0"/>
                <a:ea typeface="Open Sans" panose="020B0606030504020204" pitchFamily="34" charset="0"/>
                <a:cs typeface="Open Sans" panose="020B0606030504020204" pitchFamily="34" charset="0"/>
              </a:rPr>
              <a:t>- </a:t>
            </a:r>
            <a:r>
              <a:rPr lang="nb-NO" sz="1200" dirty="0">
                <a:latin typeface="Open Sans" panose="020B0606030504020204" pitchFamily="34" charset="0"/>
                <a:ea typeface="Open Sans" panose="020B0606030504020204" pitchFamily="34" charset="0"/>
                <a:cs typeface="Open Sans" panose="020B0606030504020204" pitchFamily="34" charset="0"/>
              </a:rPr>
              <a:t>A. Schiøtz: </a:t>
            </a:r>
            <a:r>
              <a:rPr lang="nb-NO" sz="1200" i="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3"/>
              </a:rPr>
              <a:t>Omsorgens røtter – et historisk blikk</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Tidsskrift</a:t>
            </a:r>
            <a:r>
              <a:rPr lang="en-US" sz="1200" dirty="0">
                <a:latin typeface="Open Sans" panose="020B0606030504020204" pitchFamily="34" charset="0"/>
                <a:ea typeface="Open Sans" panose="020B0606030504020204" pitchFamily="34" charset="0"/>
                <a:cs typeface="Open Sans" panose="020B0606030504020204" pitchFamily="34" charset="0"/>
              </a:rPr>
              <a:t> for </a:t>
            </a:r>
            <a:r>
              <a:rPr lang="en-US" sz="1200" dirty="0" err="1">
                <a:latin typeface="Open Sans" panose="020B0606030504020204" pitchFamily="34" charset="0"/>
                <a:ea typeface="Open Sans" panose="020B0606030504020204" pitchFamily="34" charset="0"/>
                <a:cs typeface="Open Sans" panose="020B0606030504020204" pitchFamily="34" charset="0"/>
              </a:rPr>
              <a:t>omsorgsforskning</a:t>
            </a:r>
            <a:r>
              <a:rPr lang="en-US" sz="1200" dirty="0">
                <a:latin typeface="Open Sans" panose="020B0606030504020204" pitchFamily="34" charset="0"/>
                <a:ea typeface="Open Sans" panose="020B0606030504020204" pitchFamily="34" charset="0"/>
                <a:cs typeface="Open Sans" panose="020B0606030504020204" pitchFamily="34" charset="0"/>
              </a:rPr>
              <a:t>, 01/2019</a:t>
            </a:r>
            <a:endParaRPr lang="nb-NO" sz="14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84734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5E0533-DC92-C1F1-3B48-BBB5D43635E5}"/>
              </a:ext>
            </a:extLst>
          </p:cNvPr>
          <p:cNvSpPr>
            <a:spLocks noGrp="1"/>
          </p:cNvSpPr>
          <p:nvPr>
            <p:ph type="title"/>
          </p:nvPr>
        </p:nvSpPr>
        <p:spPr/>
        <p:txBody>
          <a:bodyPr/>
          <a:lstStyle/>
          <a:p>
            <a:r>
              <a:rPr lang="nb-NO" dirty="0"/>
              <a:t>Enorm betydning</a:t>
            </a:r>
          </a:p>
        </p:txBody>
      </p:sp>
      <p:sp>
        <p:nvSpPr>
          <p:cNvPr id="3" name="Plassholder for innhold 2">
            <a:extLst>
              <a:ext uri="{FF2B5EF4-FFF2-40B4-BE49-F238E27FC236}">
                <a16:creationId xmlns:a16="http://schemas.microsoft.com/office/drawing/2014/main" id="{239062D9-8848-0330-545D-88786DE14C30}"/>
              </a:ext>
            </a:extLst>
          </p:cNvPr>
          <p:cNvSpPr>
            <a:spLocks noGrp="1"/>
          </p:cNvSpPr>
          <p:nvPr>
            <p:ph idx="1"/>
          </p:nvPr>
        </p:nvSpPr>
        <p:spPr>
          <a:xfrm>
            <a:off x="838200" y="1825624"/>
            <a:ext cx="10515600" cy="4858205"/>
          </a:xfrm>
        </p:spPr>
        <p:txBody>
          <a:bodyPr/>
          <a:lstStyle/>
          <a:p>
            <a:pPr>
              <a:lnSpc>
                <a:spcPct val="100000"/>
              </a:lnSpc>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Forstår vi hvor radikal endringen var?</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Før var styrke og makt idealer, og makt gav rett - </a:t>
            </a:r>
            <a:r>
              <a:rPr lang="nb-NO" sz="1800" b="1" kern="100" dirty="0">
                <a:effectLst/>
                <a:latin typeface="Calibri" panose="020F0502020204030204" pitchFamily="34" charset="0"/>
                <a:ea typeface="Times New Roman" panose="02020603050405020304" pitchFamily="18" charset="0"/>
                <a:cs typeface="Times New Roman" panose="02020603050405020304" pitchFamily="18" charset="0"/>
              </a:rPr>
              <a:t>nå fikk retten makt</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Individet ansvarlig, ikke ætten</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Svake ikke foraktes, men hjelpes</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Retten til hevn hadde vært grunnleggende - nå forbudt.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Fjerdedelen av tienden for de fattige og kirken opprettet hospitaler – gratis</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Sterke signaler: Alle barn skulle døpes, ingen settes ut i skogen for å dø, ideal å sette slaver fri</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Tilgivelse viktigere enn å skaffe ære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nb-NO" sz="2000" b="1" kern="0" dirty="0">
                <a:effectLst/>
                <a:latin typeface="Calibri" panose="020F0502020204030204" pitchFamily="34" charset="0"/>
                <a:ea typeface="Times New Roman" panose="02020603050405020304" pitchFamily="18" charset="0"/>
                <a:cs typeface="Times New Roman" panose="02020603050405020304" pitchFamily="18" charset="0"/>
              </a:rPr>
              <a:t>Også mørke sider ved kirkens historie</a:t>
            </a:r>
          </a:p>
          <a:p>
            <a:pPr lvl="1">
              <a:lnSpc>
                <a:spcPct val="100000"/>
              </a:lnSpc>
              <a:spcBef>
                <a:spcPts val="0"/>
              </a:spcBef>
              <a:spcAft>
                <a:spcPts val="600"/>
              </a:spcAft>
            </a:pPr>
            <a:r>
              <a:rPr lang="nb-NO" sz="1800" kern="100" dirty="0">
                <a:latin typeface="Calibri" panose="020F0502020204030204" pitchFamily="34" charset="0"/>
                <a:cs typeface="Times New Roman" panose="02020603050405020304" pitchFamily="18" charset="0"/>
              </a:rPr>
              <a:t>Hvorfor synes vi de er så mørke?</a:t>
            </a:r>
          </a:p>
          <a:p>
            <a:pPr lvl="1">
              <a:lnSpc>
                <a:spcPct val="100000"/>
              </a:lnSpc>
              <a:spcBef>
                <a:spcPts val="0"/>
              </a:spcBef>
              <a:spcAft>
                <a:spcPts val="600"/>
              </a:spcAft>
            </a:pPr>
            <a:r>
              <a:rPr lang="nb-NO" sz="1800" kern="100" dirty="0">
                <a:latin typeface="Calibri" panose="020F0502020204030204" pitchFamily="34" charset="0"/>
                <a:cs typeface="Times New Roman" panose="02020603050405020304" pitchFamily="18" charset="0"/>
              </a:rPr>
              <a:t>Kan mye skyldes at nettopp kristne verdier vant frem, om individets verdi, om å hjelpe de svake, om likeverd og at idealet er å skape fred og vende det andre kinnet til? </a:t>
            </a:r>
          </a:p>
          <a:p>
            <a:pPr>
              <a:lnSpc>
                <a:spcPct val="100000"/>
              </a:lnSpc>
            </a:pPr>
            <a:r>
              <a:rPr lang="nb-NO" sz="2000" b="1" kern="0" dirty="0">
                <a:latin typeface="Calibri" panose="020F0502020204030204" pitchFamily="34" charset="0"/>
                <a:cs typeface="Times New Roman" panose="02020603050405020304" pitchFamily="18" charset="0"/>
              </a:rPr>
              <a:t>Ser vi annerledes enn vikingene fordi vi har fått andre briller? </a:t>
            </a:r>
          </a:p>
          <a:p>
            <a:pPr marL="0" indent="0">
              <a:lnSpc>
                <a:spcPct val="100000"/>
              </a:lnSpc>
              <a:buNone/>
            </a:pPr>
            <a:endParaRPr lang="nb-NO" sz="1800" dirty="0"/>
          </a:p>
        </p:txBody>
      </p:sp>
    </p:spTree>
    <p:extLst>
      <p:ext uri="{BB962C8B-B14F-4D97-AF65-F5344CB8AC3E}">
        <p14:creationId xmlns:p14="http://schemas.microsoft.com/office/powerpoint/2010/main" val="3374117984"/>
      </p:ext>
    </p:extLst>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793C3-A991-F9CD-6695-E2209F5319C7}"/>
              </a:ext>
            </a:extLst>
          </p:cNvPr>
          <p:cNvSpPr>
            <a:spLocks noGrp="1"/>
          </p:cNvSpPr>
          <p:nvPr>
            <p:ph type="title"/>
          </p:nvPr>
        </p:nvSpPr>
        <p:spPr/>
        <p:txBody>
          <a:bodyPr/>
          <a:lstStyle/>
          <a:p>
            <a:endParaRPr lang="nb-NO"/>
          </a:p>
        </p:txBody>
      </p:sp>
      <p:pic>
        <p:nvPicPr>
          <p:cNvPr id="7" name="Plassholder for innhold 6">
            <a:extLst>
              <a:ext uri="{FF2B5EF4-FFF2-40B4-BE49-F238E27FC236}">
                <a16:creationId xmlns:a16="http://schemas.microsoft.com/office/drawing/2014/main" id="{2602D099-155F-E778-9BF3-DAF6331BC4A6}"/>
              </a:ext>
            </a:extLst>
          </p:cNvPr>
          <p:cNvPicPr>
            <a:picLocks noGrp="1" noChangeAspect="1"/>
          </p:cNvPicPr>
          <p:nvPr>
            <p:ph idx="1"/>
          </p:nvPr>
        </p:nvPicPr>
        <p:blipFill>
          <a:blip r:embed="rId2"/>
          <a:stretch>
            <a:fillRect/>
          </a:stretch>
        </p:blipFill>
        <p:spPr>
          <a:xfrm>
            <a:off x="1476530" y="1196752"/>
            <a:ext cx="6645741" cy="5688632"/>
          </a:xfrm>
        </p:spPr>
      </p:pic>
      <p:pic>
        <p:nvPicPr>
          <p:cNvPr id="10" name="Bilde 9">
            <a:extLst>
              <a:ext uri="{FF2B5EF4-FFF2-40B4-BE49-F238E27FC236}">
                <a16:creationId xmlns:a16="http://schemas.microsoft.com/office/drawing/2014/main" id="{85C7E32D-538A-A973-A5A7-514149F64E41}"/>
              </a:ext>
            </a:extLst>
          </p:cNvPr>
          <p:cNvPicPr>
            <a:picLocks noChangeAspect="1"/>
          </p:cNvPicPr>
          <p:nvPr/>
        </p:nvPicPr>
        <p:blipFill>
          <a:blip r:embed="rId3"/>
          <a:stretch>
            <a:fillRect/>
          </a:stretch>
        </p:blipFill>
        <p:spPr>
          <a:xfrm>
            <a:off x="1535684" y="61792"/>
            <a:ext cx="6577353" cy="2359099"/>
          </a:xfrm>
          <a:prstGeom prst="rect">
            <a:avLst/>
          </a:prstGeom>
        </p:spPr>
      </p:pic>
    </p:spTree>
    <p:extLst>
      <p:ext uri="{BB962C8B-B14F-4D97-AF65-F5344CB8AC3E}">
        <p14:creationId xmlns:p14="http://schemas.microsoft.com/office/powerpoint/2010/main" val="1929217523"/>
      </p:ext>
    </p:extLst>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93633B-F8C6-4FC2-B389-FA8CD11DA07A}"/>
              </a:ext>
            </a:extLst>
          </p:cNvPr>
          <p:cNvSpPr>
            <a:spLocks noGrp="1"/>
          </p:cNvSpPr>
          <p:nvPr>
            <p:ph type="title"/>
          </p:nvPr>
        </p:nvSpPr>
        <p:spPr>
          <a:xfrm>
            <a:off x="1297727" y="277814"/>
            <a:ext cx="7210425" cy="1139825"/>
          </a:xfrm>
        </p:spPr>
        <p:txBody>
          <a:bodyPr/>
          <a:lstStyle/>
          <a:p>
            <a:pPr>
              <a:defRPr/>
            </a:pPr>
            <a:r>
              <a:rPr lang="nb-NO" dirty="0"/>
              <a:t>Kristenretten - ny retning</a:t>
            </a:r>
          </a:p>
        </p:txBody>
      </p:sp>
      <p:sp>
        <p:nvSpPr>
          <p:cNvPr id="3" name="Plassholder for innhold 2">
            <a:extLst>
              <a:ext uri="{FF2B5EF4-FFF2-40B4-BE49-F238E27FC236}">
                <a16:creationId xmlns:a16="http://schemas.microsoft.com/office/drawing/2014/main" id="{0493EDC5-C2C3-4284-9B0E-D9E144ADF8D0}"/>
              </a:ext>
            </a:extLst>
          </p:cNvPr>
          <p:cNvSpPr>
            <a:spLocks noGrp="1"/>
          </p:cNvSpPr>
          <p:nvPr>
            <p:ph idx="1"/>
          </p:nvPr>
        </p:nvSpPr>
        <p:spPr>
          <a:xfrm>
            <a:off x="1092653" y="1814288"/>
            <a:ext cx="10417176" cy="4635274"/>
          </a:xfrm>
        </p:spPr>
        <p:txBody>
          <a:bodyPr/>
          <a:lstStyle/>
          <a:p>
            <a:pPr marL="252000" lvl="2" indent="-252000">
              <a:buClr>
                <a:schemeClr val="hlink"/>
              </a:buClr>
              <a:defRPr/>
            </a:pPr>
            <a:r>
              <a:rPr lang="nb-NO" sz="2400" dirty="0">
                <a:ea typeface="+mn-ea"/>
                <a:cs typeface="+mn-cs"/>
              </a:rPr>
              <a:t>Første «kristenrett» på Mostertinget i 1024</a:t>
            </a:r>
          </a:p>
          <a:p>
            <a:pPr marL="720000" lvl="2" indent="-180000">
              <a:spcBef>
                <a:spcPts val="600"/>
              </a:spcBef>
              <a:defRPr/>
            </a:pPr>
            <a:r>
              <a:rPr lang="nb-NO" sz="1800" dirty="0"/>
              <a:t>Startet prosess som snudde mye på hodet</a:t>
            </a:r>
          </a:p>
          <a:p>
            <a:pPr marL="720000" lvl="2" indent="-180000">
              <a:spcBef>
                <a:spcPts val="600"/>
              </a:spcBef>
              <a:defRPr/>
            </a:pPr>
            <a:r>
              <a:rPr lang="nb-NO" sz="1800" dirty="0"/>
              <a:t>Bygget på et nytt menneskesyn, alles egenverdi </a:t>
            </a:r>
          </a:p>
          <a:p>
            <a:pPr marL="1177200" lvl="3" indent="-180000">
              <a:spcBef>
                <a:spcPts val="600"/>
              </a:spcBef>
              <a:defRPr/>
            </a:pPr>
            <a:r>
              <a:rPr lang="nb-NO" sz="1600" dirty="0"/>
              <a:t>Individet viktigere enn slekten</a:t>
            </a:r>
          </a:p>
          <a:p>
            <a:pPr marL="252000" lvl="2" indent="-252000">
              <a:spcBef>
                <a:spcPts val="1200"/>
              </a:spcBef>
              <a:buClr>
                <a:schemeClr val="hlink"/>
              </a:buClr>
              <a:defRPr/>
            </a:pPr>
            <a:r>
              <a:rPr lang="nb-NO" sz="2400" dirty="0">
                <a:ea typeface="+mn-ea"/>
                <a:cs typeface="+mn-cs"/>
              </a:rPr>
              <a:t>Hva har </a:t>
            </a:r>
            <a:r>
              <a:rPr lang="nb-NO" sz="2800" b="1" dirty="0">
                <a:ea typeface="+mn-ea"/>
                <a:cs typeface="+mn-cs"/>
              </a:rPr>
              <a:t>lover</a:t>
            </a:r>
            <a:r>
              <a:rPr lang="nb-NO" sz="2400" dirty="0">
                <a:ea typeface="+mn-ea"/>
                <a:cs typeface="+mn-cs"/>
              </a:rPr>
              <a:t> å gjøre med om et land er kristent?</a:t>
            </a:r>
          </a:p>
          <a:p>
            <a:pPr marL="720000" lvl="2" indent="-180000">
              <a:spcBef>
                <a:spcPts val="600"/>
              </a:spcBef>
              <a:defRPr/>
            </a:pPr>
            <a:r>
              <a:rPr lang="nb-NO" sz="1800" b="1" dirty="0"/>
              <a:t>En religion uten religiøse lover</a:t>
            </a:r>
            <a:r>
              <a:rPr lang="nb-NO" sz="1800" dirty="0"/>
              <a:t>, men tilpassede og universelle</a:t>
            </a:r>
          </a:p>
          <a:p>
            <a:pPr marL="319950" lvl="1" indent="-180000">
              <a:spcBef>
                <a:spcPts val="1200"/>
              </a:spcBef>
              <a:defRPr/>
            </a:pPr>
            <a:r>
              <a:rPr lang="nb-NO" sz="1800" b="1" u="sng" dirty="0">
                <a:effectLst/>
              </a:rPr>
              <a:t>Nasjonale lover</a:t>
            </a:r>
            <a:r>
              <a:rPr lang="nb-NO" sz="1800" b="1" dirty="0">
                <a:effectLst/>
              </a:rPr>
              <a:t> </a:t>
            </a:r>
            <a:r>
              <a:rPr lang="nb-NO" sz="1800" dirty="0">
                <a:effectLst/>
              </a:rPr>
              <a:t>tilpasset sted, tid og skikker</a:t>
            </a:r>
          </a:p>
          <a:p>
            <a:pPr marL="720000" lvl="2" indent="-180000">
              <a:spcBef>
                <a:spcPts val="600"/>
              </a:spcBef>
              <a:defRPr/>
            </a:pPr>
            <a:r>
              <a:rPr lang="nb-NO" sz="1800" dirty="0">
                <a:effectLst/>
              </a:rPr>
              <a:t>«Ulike lover passer ulike folk» (Isidor av Sevilla, 560-636)</a:t>
            </a:r>
          </a:p>
          <a:p>
            <a:pPr marL="319950" lvl="1" indent="-180000">
              <a:lnSpc>
                <a:spcPct val="150000"/>
              </a:lnSpc>
              <a:spcBef>
                <a:spcPts val="1200"/>
              </a:spcBef>
              <a:defRPr/>
            </a:pPr>
            <a:r>
              <a:rPr lang="nb-NO" sz="1800" b="1" u="sng" dirty="0">
                <a:effectLst/>
              </a:rPr>
              <a:t>Naturretten</a:t>
            </a:r>
            <a:r>
              <a:rPr lang="nb-NO" sz="1800" dirty="0">
                <a:effectLst/>
              </a:rPr>
              <a:t> felles for alle nasjoner - universell rettsordning</a:t>
            </a:r>
          </a:p>
          <a:p>
            <a:pPr marL="720000" lvl="2" indent="-180000">
              <a:spcBef>
                <a:spcPts val="600"/>
              </a:spcBef>
              <a:defRPr/>
            </a:pPr>
            <a:r>
              <a:rPr lang="nb-NO" sz="1800" dirty="0">
                <a:effectLst/>
              </a:rPr>
              <a:t>Grunnleggende fire goder: livet, barn, kunnskap og felleskap</a:t>
            </a:r>
          </a:p>
          <a:p>
            <a:pPr marL="1177200" lvl="3" indent="-180000">
              <a:spcBef>
                <a:spcPts val="600"/>
              </a:spcBef>
              <a:defRPr/>
            </a:pPr>
            <a:r>
              <a:rPr lang="nb-NO" sz="1800" dirty="0"/>
              <a:t>Isidor nevner alt fra retten til ekteskap og at barn skulle får arv og opplæring, til at det er rettferdig å levere tilbake det man har lånt, og stanse vold med makt</a:t>
            </a:r>
          </a:p>
          <a:p>
            <a:pPr marL="1177200" lvl="3" indent="-180000">
              <a:spcBef>
                <a:spcPts val="600"/>
              </a:spcBef>
              <a:defRPr/>
            </a:pPr>
            <a:r>
              <a:rPr lang="nb-NO" sz="1800" dirty="0"/>
              <a:t>Trengte ikke å skrives inn i nasjonale lover, siden felles for alle nasjoner</a:t>
            </a:r>
            <a:endParaRPr lang="nb-NO" sz="1600" dirty="0"/>
          </a:p>
        </p:txBody>
      </p:sp>
      <p:pic>
        <p:nvPicPr>
          <p:cNvPr id="46084" name="Picture 2" descr="The Etymologies of Isidore of Seville | 9780521145916 | Stephen A Barney |  Boeken | bol.com">
            <a:extLst>
              <a:ext uri="{FF2B5EF4-FFF2-40B4-BE49-F238E27FC236}">
                <a16:creationId xmlns:a16="http://schemas.microsoft.com/office/drawing/2014/main" id="{42F5C359-355F-4FE7-A5A2-0963580FC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145" y="-3453"/>
            <a:ext cx="3389853" cy="441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885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FC561F-4B62-375A-CA11-51076A33B99F}"/>
              </a:ext>
            </a:extLst>
          </p:cNvPr>
          <p:cNvSpPr>
            <a:spLocks noGrp="1"/>
          </p:cNvSpPr>
          <p:nvPr>
            <p:ph type="title"/>
          </p:nvPr>
        </p:nvSpPr>
        <p:spPr/>
        <p:txBody>
          <a:bodyPr/>
          <a:lstStyle/>
          <a:p>
            <a:r>
              <a:rPr lang="nb-NO" kern="100" dirty="0">
                <a:latin typeface="Calibri" panose="020F0502020204030204" pitchFamily="34" charset="0"/>
                <a:ea typeface="Times New Roman" panose="02020603050405020304" pitchFamily="18" charset="0"/>
                <a:cs typeface="Times New Roman" panose="02020603050405020304" pitchFamily="18" charset="0"/>
              </a:rPr>
              <a:t>Når gikk startskuddet for velferdssamfunnet?</a:t>
            </a:r>
            <a:endParaRPr lang="nb-NO" dirty="0"/>
          </a:p>
        </p:txBody>
      </p:sp>
      <p:sp>
        <p:nvSpPr>
          <p:cNvPr id="3" name="Plassholder for innhold 2">
            <a:extLst>
              <a:ext uri="{FF2B5EF4-FFF2-40B4-BE49-F238E27FC236}">
                <a16:creationId xmlns:a16="http://schemas.microsoft.com/office/drawing/2014/main" id="{A7F7C6C8-B907-4569-B842-5250176BE949}"/>
              </a:ext>
            </a:extLst>
          </p:cNvPr>
          <p:cNvSpPr>
            <a:spLocks noGrp="1"/>
          </p:cNvSpPr>
          <p:nvPr>
            <p:ph idx="10"/>
          </p:nvPr>
        </p:nvSpPr>
        <p:spPr>
          <a:xfrm>
            <a:off x="838200" y="1840089"/>
            <a:ext cx="10515600" cy="4652786"/>
          </a:xfrm>
        </p:spPr>
        <p:txBody>
          <a:bodyPr/>
          <a:lstStyle/>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I dagens Norge bidrar mange med svært mye bra</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Prøver å dra i flokk for å skape en god fremtid for oss alle</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Vet vi må ta vare på de svake - ønsker å hjelpe ofre for urett og ulykker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Graderer vi menneskeverdet hvis vi ikke har nok penger til å hjelpe alle syke?</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Ikke en naturvitenskapelig eller økonomisk verdi - </a:t>
            </a:r>
            <a:r>
              <a:rPr lang="nb-NO" sz="1800" kern="100" dirty="0">
                <a:latin typeface="Calibri" panose="020F0502020204030204" pitchFamily="34" charset="0"/>
                <a:ea typeface="Times New Roman" panose="02020603050405020304" pitchFamily="18" charset="0"/>
                <a:cs typeface="Times New Roman" panose="02020603050405020304" pitchFamily="18" charset="0"/>
              </a:rPr>
              <a:t>ikke</a:t>
            </a: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 noe vi kan ta og føle på, måle og veie</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Tanken om menneskeverd, troen på det, fra en tro på noe bak naturen som gir alle mennesker verdi</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En plikt å hjelpe hverandre, selv om det koster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At vi synes det er ille at vi ikke kan hjelpe alle, bekrefter hvor høyt vi setter menneskeverdet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Så selvfølgelig at vi ikke ser hvor det kommer fra? At det er noe helt radikalt?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0" dirty="0">
                <a:effectLst/>
                <a:latin typeface="Calibri" panose="020F0502020204030204" pitchFamily="34" charset="0"/>
                <a:ea typeface="Times New Roman" panose="02020603050405020304" pitchFamily="18" charset="0"/>
                <a:cs typeface="Times New Roman" panose="02020603050405020304" pitchFamily="18" charset="0"/>
              </a:rPr>
              <a:t>Som gullfisk som ikke ser vannet vi svømmer og puster i?</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Startskuddet for et opplyst velferdssamfunn ikke i opplysningstiden</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Startskuddet gikk for tusen år siden</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endParaRPr lang="nb-NO" sz="1800" dirty="0"/>
          </a:p>
        </p:txBody>
      </p:sp>
    </p:spTree>
    <p:extLst>
      <p:ext uri="{BB962C8B-B14F-4D97-AF65-F5344CB8AC3E}">
        <p14:creationId xmlns:p14="http://schemas.microsoft.com/office/powerpoint/2010/main" val="3606327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tredje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1981201" y="1913206"/>
            <a:ext cx="8435975" cy="4217720"/>
          </a:xfrm>
        </p:spPr>
        <p:txBody>
          <a:bodyPr/>
          <a:lstStyle/>
          <a:p>
            <a:pPr marL="457200" indent="-457200">
              <a:buFont typeface="+mj-lt"/>
              <a:buAutoNum type="arabicPeriod"/>
              <a:defRPr/>
            </a:pPr>
            <a:r>
              <a:rPr lang="nb-NO" sz="2000" dirty="0">
                <a:solidFill>
                  <a:schemeClr val="bg1"/>
                </a:solidFill>
              </a:rPr>
              <a:t>Hvorfor synes mange at Norge er et bra land å bo i?</a:t>
            </a:r>
          </a:p>
          <a:p>
            <a:pPr marL="457200" indent="-457200">
              <a:buFont typeface="+mj-lt"/>
              <a:buAutoNum type="arabicPeriod"/>
              <a:defRPr/>
            </a:pPr>
            <a:r>
              <a:rPr lang="nb-NO" sz="2000" dirty="0">
                <a:solidFill>
                  <a:schemeClr val="bg1"/>
                </a:solidFill>
              </a:rPr>
              <a:t>Hva ligger bak tanken om velferdsordninger for fattige?</a:t>
            </a:r>
          </a:p>
          <a:p>
            <a:pPr marL="457200" indent="-457200">
              <a:buFont typeface="+mj-lt"/>
              <a:buAutoNum type="arabicPeriod"/>
              <a:defRPr/>
            </a:pPr>
            <a:r>
              <a:rPr lang="nb-NO" sz="2000" dirty="0">
                <a:solidFill>
                  <a:schemeClr val="bg1"/>
                </a:solidFill>
              </a:rPr>
              <a:t>Hva bygger en human rettsstat på?</a:t>
            </a:r>
          </a:p>
          <a:p>
            <a:pPr marL="457200" indent="-457200">
              <a:buFont typeface="+mj-lt"/>
              <a:buAutoNum type="arabicPeriod"/>
              <a:defRPr/>
            </a:pPr>
            <a:r>
              <a:rPr lang="nb-NO" sz="2000" dirty="0">
                <a:solidFill>
                  <a:schemeClr val="bg1"/>
                </a:solidFill>
              </a:rPr>
              <a:t>Hvor viktig var kristenretten for utviklingen?</a:t>
            </a:r>
          </a:p>
          <a:p>
            <a:pPr marL="457200" indent="-457200">
              <a:buFont typeface="+mj-lt"/>
              <a:buAutoNum type="arabicPeriod"/>
              <a:defRPr/>
            </a:pPr>
            <a:r>
              <a:rPr lang="nb-NO" sz="2000" dirty="0">
                <a:solidFill>
                  <a:schemeClr val="bg1"/>
                </a:solidFill>
              </a:rPr>
              <a:t>Kan vi være et kristent samfunn? Bør vi?</a:t>
            </a:r>
          </a:p>
          <a:p>
            <a:pPr marL="457200" indent="-457200">
              <a:buFont typeface="+mj-lt"/>
              <a:buAutoNum type="arabicPeriod"/>
              <a:defRPr/>
            </a:pPr>
            <a:r>
              <a:rPr lang="nb-NO" sz="2000" dirty="0">
                <a:solidFill>
                  <a:schemeClr val="bg1"/>
                </a:solidFill>
              </a:rPr>
              <a:t>Hvordan feire Nasjonaljubileet i 2030 i en flerkulturell tid?</a:t>
            </a:r>
            <a:br>
              <a:rPr lang="nb-NO" sz="2000" dirty="0">
                <a:solidFill>
                  <a:schemeClr val="bg1"/>
                </a:solidFill>
              </a:rPr>
            </a:br>
            <a:endParaRPr lang="nb-NO" sz="2000" dirty="0">
              <a:solidFill>
                <a:schemeClr val="bg1"/>
              </a:solidFill>
            </a:endParaRP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3477113E-F807-75DF-E00F-A50124AF7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91892"/>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9724B3-8185-7A98-F5F9-CF0D6F1CA8EA}"/>
              </a:ext>
            </a:extLst>
          </p:cNvPr>
          <p:cNvSpPr/>
          <p:nvPr/>
        </p:nvSpPr>
        <p:spPr>
          <a:xfrm>
            <a:off x="0" y="-31428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CF3078F9-EB58-9428-FAAC-158698B9215B}"/>
              </a:ext>
            </a:extLst>
          </p:cNvPr>
          <p:cNvPicPr>
            <a:picLocks noChangeAspect="1"/>
          </p:cNvPicPr>
          <p:nvPr/>
        </p:nvPicPr>
        <p:blipFill rotWithShape="1">
          <a:blip r:embed="rId2"/>
          <a:srcRect l="-505" r="23339"/>
          <a:stretch/>
        </p:blipFill>
        <p:spPr>
          <a:xfrm>
            <a:off x="8633635" y="-313240"/>
            <a:ext cx="3558365" cy="2928424"/>
          </a:xfrm>
          <a:prstGeom prst="rect">
            <a:avLst/>
          </a:prstGeom>
        </p:spPr>
      </p:pic>
      <p:pic>
        <p:nvPicPr>
          <p:cNvPr id="7" name="Bilde 6">
            <a:extLst>
              <a:ext uri="{FF2B5EF4-FFF2-40B4-BE49-F238E27FC236}">
                <a16:creationId xmlns:a16="http://schemas.microsoft.com/office/drawing/2014/main" id="{A45C3475-B253-40A2-80AB-06381FD49585}"/>
              </a:ext>
            </a:extLst>
          </p:cNvPr>
          <p:cNvPicPr>
            <a:picLocks noChangeAspect="1"/>
          </p:cNvPicPr>
          <p:nvPr/>
        </p:nvPicPr>
        <p:blipFill rotWithShape="1">
          <a:blip r:embed="rId3"/>
          <a:srcRect l="2454"/>
          <a:stretch/>
        </p:blipFill>
        <p:spPr>
          <a:xfrm>
            <a:off x="0" y="-307675"/>
            <a:ext cx="4654378" cy="2932488"/>
          </a:xfrm>
          <a:prstGeom prst="rect">
            <a:avLst/>
          </a:prstGeom>
        </p:spPr>
      </p:pic>
      <p:pic>
        <p:nvPicPr>
          <p:cNvPr id="12" name="Bilde 11">
            <a:extLst>
              <a:ext uri="{FF2B5EF4-FFF2-40B4-BE49-F238E27FC236}">
                <a16:creationId xmlns:a16="http://schemas.microsoft.com/office/drawing/2014/main" id="{FB7DD3D0-83D1-3327-3063-7312A2D6D93C}"/>
              </a:ext>
            </a:extLst>
          </p:cNvPr>
          <p:cNvPicPr>
            <a:picLocks noChangeAspect="1"/>
          </p:cNvPicPr>
          <p:nvPr/>
        </p:nvPicPr>
        <p:blipFill rotWithShape="1">
          <a:blip r:embed="rId4"/>
          <a:srcRect r="11313"/>
          <a:stretch/>
        </p:blipFill>
        <p:spPr>
          <a:xfrm>
            <a:off x="4287699" y="-314280"/>
            <a:ext cx="4372638" cy="2929111"/>
          </a:xfrm>
          <a:prstGeom prst="rect">
            <a:avLst/>
          </a:prstGeom>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979748" y="177457"/>
            <a:ext cx="10515600" cy="1325563"/>
          </a:xfrm>
        </p:spPr>
        <p:txBody>
          <a:bodyPr/>
          <a:lstStyle/>
          <a:p>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3: Om rettssystem og demokrati</a:t>
            </a:r>
            <a:endParaRPr lang="nb-NO" sz="3200"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787256" y="1611078"/>
            <a:ext cx="11352258" cy="3269238"/>
          </a:xfrm>
        </p:spPr>
        <p:txBody>
          <a:bodyPr/>
          <a:lstStyle/>
          <a:p>
            <a:pPr marL="0" indent="0">
              <a:buNone/>
            </a:pPr>
            <a:r>
              <a:rPr lang="nb-NO" sz="1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a:t>
            </a:r>
            <a:r>
              <a:rPr lang="nb-NO"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tingordningen</a:t>
            </a: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p>
          <a:p>
            <a:pPr lvl="1">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 mange skal møte, kost og losji om veien er lang osv.) Jørn Øyrehagen Sunde kommenterer. En tanke om demokrati er sådd…</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Thor ved korset på Moster. Bilder av det han snakker om, blant annet av flagget vårt, uten kors</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Så 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Samtale om demokratiets utvikling, og kristen tros betydning for Norge i historien - hvilken plass bør kristen tro ha i dag?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Geir Lippestad i rettssal, forteller om hvordan rommet fungerer, og behovet for en human rettsstat</a:t>
            </a: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“Bør Norge fortsatt være et kristent land?”(Osv.)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5</a:t>
            </a:fld>
            <a:endParaRPr lang="nb-NO" dirty="0">
              <a:solidFill>
                <a:schemeClr val="bg1"/>
              </a:solidFill>
              <a:effectLst>
                <a:outerShdw blurRad="38100" dist="38100" dir="2700000" algn="tl">
                  <a:srgbClr val="000000">
                    <a:alpha val="43137"/>
                  </a:srgbClr>
                </a:outerShdw>
              </a:effectLst>
            </a:endParaRPr>
          </a:p>
        </p:txBody>
      </p:sp>
      <p:sp>
        <p:nvSpPr>
          <p:cNvPr id="6" name="TekstSylinder 5">
            <a:extLst>
              <a:ext uri="{FF2B5EF4-FFF2-40B4-BE49-F238E27FC236}">
                <a16:creationId xmlns:a16="http://schemas.microsoft.com/office/drawing/2014/main" id="{FD7B59D9-F619-8822-E12F-9704B5A5948D}"/>
              </a:ext>
            </a:extLst>
          </p:cNvPr>
          <p:cNvSpPr txBox="1"/>
          <p:nvPr/>
        </p:nvSpPr>
        <p:spPr>
          <a:xfrm>
            <a:off x="946298" y="4820704"/>
            <a:ext cx="10664455" cy="1477328"/>
          </a:xfrm>
          <a:prstGeom prst="rect">
            <a:avLst/>
          </a:prstGeom>
          <a:solidFill>
            <a:schemeClr val="bg2"/>
          </a:solidFill>
          <a:ln>
            <a:solidFill>
              <a:schemeClr val="bg1"/>
            </a:solidFill>
          </a:ln>
        </p:spPr>
        <p:txBody>
          <a:bodyPr wrap="square" rtlCol="0">
            <a:spAutoFit/>
          </a:bodyPr>
          <a:lstStyle/>
          <a:p>
            <a:r>
              <a:rPr lang="nb-NO" b="1" i="1" dirty="0">
                <a:solidFill>
                  <a:srgbClr val="001A23"/>
                </a:solidFill>
                <a:latin typeface="Arial" panose="020B0604020202020204" pitchFamily="34" charset="0"/>
                <a:ea typeface="Calibri" panose="020F0502020204030204" pitchFamily="34" charset="0"/>
              </a:rPr>
              <a:t>Hvordan oppsummere hva Kristenretten har betydd for Norges utvikling? </a:t>
            </a:r>
          </a:p>
          <a:p>
            <a:r>
              <a:rPr lang="nb-NO" i="1" dirty="0">
                <a:solidFill>
                  <a:srgbClr val="001A23"/>
                </a:solidFill>
                <a:latin typeface="Arial" panose="020B0604020202020204" pitchFamily="34" charset="0"/>
                <a:ea typeface="Calibri" panose="020F0502020204030204" pitchFamily="34" charset="0"/>
              </a:rPr>
              <a:t>Den var «startskuddet for en helt ny måte å tenke på.  Det gikk fra at folk med makt hadde verdi, til at alle hadde verdi. Fra den sterkestes rett til den svakestes rett. Fra et maktsamfunn, til et rettssamfunn. Vi kan si at det ble sådd et frø om likeverd her på Moster i 1024. Det radikale i at guden i den kristne troen hadde gitt sitt liv for absolutt alle, gjorde noe med hvordan man så på det enkelte mennesket.</a:t>
            </a:r>
            <a:r>
              <a:rPr lang="nb-NO" dirty="0">
                <a:solidFill>
                  <a:srgbClr val="001A23"/>
                </a:solidFill>
                <a:latin typeface="Arial" panose="020B0604020202020204" pitchFamily="34" charset="0"/>
                <a:ea typeface="Calibri" panose="020F0502020204030204" pitchFamily="34" charset="0"/>
              </a:rPr>
              <a:t>”</a:t>
            </a:r>
            <a:endParaRPr lang="nb-NO" dirty="0">
              <a:solidFill>
                <a:srgbClr val="001A23"/>
              </a:solidFill>
            </a:endParaRPr>
          </a:p>
        </p:txBody>
      </p:sp>
    </p:spTree>
    <p:extLst>
      <p:ext uri="{BB962C8B-B14F-4D97-AF65-F5344CB8AC3E}">
        <p14:creationId xmlns:p14="http://schemas.microsoft.com/office/powerpoint/2010/main" val="238206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tredje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1981201" y="1913206"/>
            <a:ext cx="8435975" cy="4217720"/>
          </a:xfrm>
        </p:spPr>
        <p:txBody>
          <a:bodyPr/>
          <a:lstStyle/>
          <a:p>
            <a:pPr marL="457200" indent="-457200">
              <a:buFont typeface="+mj-lt"/>
              <a:buAutoNum type="arabicPeriod"/>
              <a:defRPr/>
            </a:pPr>
            <a:r>
              <a:rPr lang="nb-NO" sz="2000" dirty="0">
                <a:solidFill>
                  <a:schemeClr val="bg1"/>
                </a:solidFill>
              </a:rPr>
              <a:t>Hvorfor synes mange at Norge er et bra land å bo i?</a:t>
            </a:r>
          </a:p>
          <a:p>
            <a:pPr marL="457200" indent="-457200">
              <a:buFont typeface="+mj-lt"/>
              <a:buAutoNum type="arabicPeriod"/>
              <a:defRPr/>
            </a:pPr>
            <a:r>
              <a:rPr lang="nb-NO" sz="2000" dirty="0">
                <a:solidFill>
                  <a:schemeClr val="bg1"/>
                </a:solidFill>
              </a:rPr>
              <a:t>Hva ligger bak tanken om velferdsordninger for fattige?</a:t>
            </a:r>
          </a:p>
          <a:p>
            <a:pPr marL="457200" indent="-457200">
              <a:buFont typeface="+mj-lt"/>
              <a:buAutoNum type="arabicPeriod"/>
              <a:defRPr/>
            </a:pPr>
            <a:r>
              <a:rPr lang="nb-NO" sz="2000" dirty="0">
                <a:solidFill>
                  <a:schemeClr val="bg1"/>
                </a:solidFill>
              </a:rPr>
              <a:t>Hva bygger en human rettsstat på?</a:t>
            </a:r>
          </a:p>
          <a:p>
            <a:pPr marL="457200" indent="-457200">
              <a:buFont typeface="+mj-lt"/>
              <a:buAutoNum type="arabicPeriod"/>
              <a:defRPr/>
            </a:pPr>
            <a:r>
              <a:rPr lang="nb-NO" sz="2000" dirty="0">
                <a:solidFill>
                  <a:schemeClr val="bg1"/>
                </a:solidFill>
              </a:rPr>
              <a:t>Hvor viktig var kristenretten for utviklingen?</a:t>
            </a:r>
          </a:p>
          <a:p>
            <a:pPr marL="457200" indent="-457200">
              <a:buFont typeface="+mj-lt"/>
              <a:buAutoNum type="arabicPeriod"/>
              <a:defRPr/>
            </a:pPr>
            <a:r>
              <a:rPr lang="nb-NO" sz="2000" dirty="0">
                <a:solidFill>
                  <a:schemeClr val="bg1"/>
                </a:solidFill>
              </a:rPr>
              <a:t>Kan vi være et kristent samfunn? Bør vi?</a:t>
            </a:r>
          </a:p>
          <a:p>
            <a:pPr marL="457200" indent="-457200">
              <a:buFont typeface="+mj-lt"/>
              <a:buAutoNum type="arabicPeriod"/>
              <a:defRPr/>
            </a:pPr>
            <a:r>
              <a:rPr lang="nb-NO" sz="2000" dirty="0">
                <a:solidFill>
                  <a:schemeClr val="bg1"/>
                </a:solidFill>
              </a:rPr>
              <a:t>Hvordan feire Nasjonaljubileet i 2030 i en flerkulturell tid?</a:t>
            </a:r>
            <a:br>
              <a:rPr lang="nb-NO" sz="2000" dirty="0">
                <a:solidFill>
                  <a:schemeClr val="bg1"/>
                </a:solidFill>
              </a:rPr>
            </a:br>
            <a:endParaRPr lang="nb-NO" sz="2000" dirty="0">
              <a:solidFill>
                <a:schemeClr val="bg1"/>
              </a:solidFill>
            </a:endParaRP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3477113E-F807-75DF-E00F-A50124AF7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267170"/>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47FA60-7262-B0AE-D2C5-F9541E7573F4}"/>
              </a:ext>
            </a:extLst>
          </p:cNvPr>
          <p:cNvSpPr/>
          <p:nvPr/>
        </p:nvSpPr>
        <p:spPr>
          <a:xfrm>
            <a:off x="0" y="-679"/>
            <a:ext cx="12192000" cy="68586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tekst, rom&#10;&#10;Automatisk generert beskrivelse">
            <a:extLst>
              <a:ext uri="{FF2B5EF4-FFF2-40B4-BE49-F238E27FC236}">
                <a16:creationId xmlns:a16="http://schemas.microsoft.com/office/drawing/2014/main" id="{960D01D8-43E1-C101-150B-4B6EFEF340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888" y="-679"/>
            <a:ext cx="9144906" cy="6858680"/>
          </a:xfrm>
          <a:prstGeom prst="rect">
            <a:avLst/>
          </a:prstGeom>
          <a:noFill/>
          <a:ln>
            <a:noFill/>
          </a:ln>
        </p:spPr>
      </p:pic>
      <p:sp>
        <p:nvSpPr>
          <p:cNvPr id="4" name="Tittel 3">
            <a:extLst>
              <a:ext uri="{FF2B5EF4-FFF2-40B4-BE49-F238E27FC236}">
                <a16:creationId xmlns:a16="http://schemas.microsoft.com/office/drawing/2014/main" id="{A453D46A-0535-3412-9F9B-3FCB3D70FD71}"/>
              </a:ext>
            </a:extLst>
          </p:cNvPr>
          <p:cNvSpPr>
            <a:spLocks noGrp="1"/>
          </p:cNvSpPr>
          <p:nvPr>
            <p:ph type="ctrTitle"/>
          </p:nvPr>
        </p:nvSpPr>
        <p:spPr>
          <a:xfrm>
            <a:off x="2209800" y="-261264"/>
            <a:ext cx="7336971" cy="1501827"/>
          </a:xfrm>
        </p:spPr>
        <p:txBody>
          <a:bodyPr/>
          <a:lstStyle/>
          <a:p>
            <a:r>
              <a:rPr lang="nb-NO" dirty="0">
                <a:solidFill>
                  <a:srgbClr val="2AB2A6"/>
                </a:solidFill>
                <a:effectLst>
                  <a:outerShdw blurRad="38100" dist="38100" dir="2700000" algn="tl">
                    <a:srgbClr val="000000">
                      <a:alpha val="43137"/>
                    </a:srgbClr>
                  </a:outerShdw>
                </a:effectLst>
              </a:rPr>
              <a:t>Kristenretten 1000 år</a:t>
            </a:r>
            <a:br>
              <a:rPr lang="nb-NO" dirty="0">
                <a:solidFill>
                  <a:srgbClr val="2AB2A6"/>
                </a:solidFill>
                <a:effectLst>
                  <a:outerShdw blurRad="38100" dist="38100" dir="2700000" algn="tl">
                    <a:srgbClr val="000000">
                      <a:alpha val="43137"/>
                    </a:srgbClr>
                  </a:outerShdw>
                </a:effectLst>
              </a:rPr>
            </a:br>
            <a:r>
              <a:rPr lang="nb-NO" sz="3600" dirty="0">
                <a:solidFill>
                  <a:schemeClr val="accent6">
                    <a:lumMod val="25000"/>
                  </a:schemeClr>
                </a:solidFill>
                <a:effectLst>
                  <a:outerShdw blurRad="38100" dist="38100" dir="2700000" algn="tl">
                    <a:srgbClr val="000000">
                      <a:alpha val="43137"/>
                    </a:srgbClr>
                  </a:outerShdw>
                </a:effectLst>
              </a:rPr>
              <a:t>- Samtaleguide - lang versjon</a:t>
            </a:r>
          </a:p>
        </p:txBody>
      </p:sp>
    </p:spTree>
    <p:extLst>
      <p:ext uri="{BB962C8B-B14F-4D97-AF65-F5344CB8AC3E}">
        <p14:creationId xmlns:p14="http://schemas.microsoft.com/office/powerpoint/2010/main" val="297837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77708FA-7F1A-C922-3399-354C52355A25}"/>
              </a:ext>
            </a:extLst>
          </p:cNvPr>
          <p:cNvSpPr>
            <a:spLocks noGrp="1"/>
          </p:cNvSpPr>
          <p:nvPr>
            <p:ph idx="10"/>
          </p:nvPr>
        </p:nvSpPr>
        <p:spPr/>
        <p:txBody>
          <a:bodyPr/>
          <a:lstStyle/>
          <a:p>
            <a:endParaRPr lang="nb-NO"/>
          </a:p>
        </p:txBody>
      </p:sp>
      <p:sp>
        <p:nvSpPr>
          <p:cNvPr id="4" name="Plassholder for lysbildenummer 3">
            <a:extLst>
              <a:ext uri="{FF2B5EF4-FFF2-40B4-BE49-F238E27FC236}">
                <a16:creationId xmlns:a16="http://schemas.microsoft.com/office/drawing/2014/main" id="{A0704FE6-B606-D2DF-1DFB-F7468B0636D9}"/>
              </a:ext>
            </a:extLst>
          </p:cNvPr>
          <p:cNvSpPr>
            <a:spLocks noGrp="1"/>
          </p:cNvSpPr>
          <p:nvPr>
            <p:ph type="sldNum" sz="quarter" idx="4"/>
          </p:nvPr>
        </p:nvSpPr>
        <p:spPr/>
        <p:txBody>
          <a:bodyPr/>
          <a:lstStyle/>
          <a:p>
            <a:fld id="{DE10C4F6-5574-4C43-A2B1-1332938AA082}" type="slidenum">
              <a:rPr lang="nb-NO" smtClean="0"/>
              <a:pPr/>
              <a:t>8</a:t>
            </a:fld>
            <a:endParaRPr lang="nb-NO" dirty="0"/>
          </a:p>
        </p:txBody>
      </p:sp>
      <p:pic>
        <p:nvPicPr>
          <p:cNvPr id="6" name="Bilde 5">
            <a:extLst>
              <a:ext uri="{FF2B5EF4-FFF2-40B4-BE49-F238E27FC236}">
                <a16:creationId xmlns:a16="http://schemas.microsoft.com/office/drawing/2014/main" id="{8F12E329-8DCA-ED18-3784-3F895A0E4CE9}"/>
              </a:ext>
            </a:extLst>
          </p:cNvPr>
          <p:cNvPicPr>
            <a:picLocks noChangeAspect="1"/>
          </p:cNvPicPr>
          <p:nvPr/>
        </p:nvPicPr>
        <p:blipFill rotWithShape="1">
          <a:blip r:embed="rId2"/>
          <a:srcRect b="9183"/>
          <a:stretch/>
        </p:blipFill>
        <p:spPr>
          <a:xfrm>
            <a:off x="0" y="1204"/>
            <a:ext cx="12192000" cy="6889454"/>
          </a:xfrm>
          <a:prstGeom prst="rect">
            <a:avLst/>
          </a:prstGeom>
        </p:spPr>
      </p:pic>
      <p:sp>
        <p:nvSpPr>
          <p:cNvPr id="2" name="Tittel 1">
            <a:extLst>
              <a:ext uri="{FF2B5EF4-FFF2-40B4-BE49-F238E27FC236}">
                <a16:creationId xmlns:a16="http://schemas.microsoft.com/office/drawing/2014/main" id="{316C2500-38CA-3A7F-A3F6-DA55D72F8377}"/>
              </a:ext>
            </a:extLst>
          </p:cNvPr>
          <p:cNvSpPr>
            <a:spLocks noGrp="1"/>
          </p:cNvSpPr>
          <p:nvPr>
            <p:ph type="title"/>
          </p:nvPr>
        </p:nvSpPr>
        <p:spPr/>
        <p:txBody>
          <a:bodyPr/>
          <a:lstStyle/>
          <a:p>
            <a:r>
              <a:rPr lang="nb-NO" dirty="0">
                <a:solidFill>
                  <a:schemeClr val="bg2"/>
                </a:solidFill>
              </a:rPr>
              <a:t>B</a:t>
            </a:r>
            <a:r>
              <a:rPr lang="nb-NO" dirty="0">
                <a:solidFill>
                  <a:schemeClr val="bg2"/>
                </a:solidFill>
                <a:effectLst>
                  <a:outerShdw blurRad="38100" dist="38100" dir="2700000" algn="tl">
                    <a:srgbClr val="000000">
                      <a:alpha val="43137"/>
                    </a:srgbClr>
                  </a:outerShdw>
                </a:effectLst>
              </a:rPr>
              <a:t>asert på filmserien om</a:t>
            </a:r>
            <a:r>
              <a:rPr lang="nb-NO" dirty="0">
                <a:effectLst>
                  <a:outerShdw blurRad="38100" dist="38100" dir="2700000" algn="tl">
                    <a:srgbClr val="000000">
                      <a:alpha val="43137"/>
                    </a:srgbClr>
                  </a:outerShdw>
                </a:effectLst>
              </a:rPr>
              <a:t> </a:t>
            </a:r>
            <a:r>
              <a:rPr lang="nb-NO" dirty="0">
                <a:solidFill>
                  <a:schemeClr val="bg2"/>
                </a:solidFill>
                <a:effectLst>
                  <a:outerShdw blurRad="38100" dist="38100" dir="2700000" algn="tl">
                    <a:srgbClr val="000000">
                      <a:alpha val="43137"/>
                    </a:srgbClr>
                  </a:outerShdw>
                </a:effectLst>
              </a:rPr>
              <a:t>kristenretten</a:t>
            </a:r>
          </a:p>
        </p:txBody>
      </p:sp>
    </p:spTree>
    <p:extLst>
      <p:ext uri="{BB962C8B-B14F-4D97-AF65-F5344CB8AC3E}">
        <p14:creationId xmlns:p14="http://schemas.microsoft.com/office/powerpoint/2010/main" val="3177708952"/>
      </p:ext>
    </p:extLst>
  </p:cSld>
  <p:clrMapOvr>
    <a:masterClrMapping/>
  </p:clrMapOvr>
</p:sld>
</file>

<file path=ppt/theme/theme1.xml><?xml version="1.0" encoding="utf-8"?>
<a:theme xmlns:a="http://schemas.openxmlformats.org/drawingml/2006/main" name="Skaperkraft">
  <a:themeElements>
    <a:clrScheme name="Skaperkraft 1">
      <a:dk1>
        <a:srgbClr val="2C2D2C"/>
      </a:dk1>
      <a:lt1>
        <a:srgbClr val="FFFFFF"/>
      </a:lt1>
      <a:dk2>
        <a:srgbClr val="0ABFB6"/>
      </a:dk2>
      <a:lt2>
        <a:srgbClr val="FFFFFF"/>
      </a:lt2>
      <a:accent1>
        <a:srgbClr val="0ABFB6"/>
      </a:accent1>
      <a:accent2>
        <a:srgbClr val="7BCCC7"/>
      </a:accent2>
      <a:accent3>
        <a:srgbClr val="B4E0DC"/>
      </a:accent3>
      <a:accent4>
        <a:srgbClr val="00BCEF"/>
      </a:accent4>
      <a:accent5>
        <a:srgbClr val="CBCCCB"/>
      </a:accent5>
      <a:accent6>
        <a:srgbClr val="F3F4F3"/>
      </a:accent6>
      <a:hlink>
        <a:srgbClr val="0ABFB6"/>
      </a:hlink>
      <a:folHlink>
        <a:srgbClr val="F27F6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197C7FA-BD22-954B-88C0-B4F615EF216A}" vid="{F48E9978-6873-FA4D-9FEE-B3DD4A0E0DA9}"/>
    </a:ext>
  </a:extLst>
</a:theme>
</file>

<file path=ppt/theme/theme2.xml><?xml version="1.0" encoding="utf-8"?>
<a:theme xmlns:a="http://schemas.openxmlformats.org/drawingml/2006/main" name="Blanke Slides">
  <a:themeElements>
    <a:clrScheme name="Skaperkraft 1">
      <a:dk1>
        <a:srgbClr val="2C2D2C"/>
      </a:dk1>
      <a:lt1>
        <a:srgbClr val="FFFFFF"/>
      </a:lt1>
      <a:dk2>
        <a:srgbClr val="0ABFB6"/>
      </a:dk2>
      <a:lt2>
        <a:srgbClr val="FFFFFF"/>
      </a:lt2>
      <a:accent1>
        <a:srgbClr val="0ABFB6"/>
      </a:accent1>
      <a:accent2>
        <a:srgbClr val="7BCCC7"/>
      </a:accent2>
      <a:accent3>
        <a:srgbClr val="B4E0DC"/>
      </a:accent3>
      <a:accent4>
        <a:srgbClr val="00BCEF"/>
      </a:accent4>
      <a:accent5>
        <a:srgbClr val="CBCCCB"/>
      </a:accent5>
      <a:accent6>
        <a:srgbClr val="F3F4F3"/>
      </a:accent6>
      <a:hlink>
        <a:srgbClr val="0ABFB6"/>
      </a:hlink>
      <a:folHlink>
        <a:srgbClr val="F27F6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197C7FA-BD22-954B-88C0-B4F615EF216A}" vid="{D3A0A0DC-95D1-1E49-AAE2-6D6F59CE4C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Template>
  <TotalTime>25967</TotalTime>
  <Words>4681</Words>
  <Application>Microsoft Office PowerPoint</Application>
  <PresentationFormat>Widescreen</PresentationFormat>
  <Paragraphs>498</Paragraphs>
  <Slides>57</Slides>
  <Notes>7</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57</vt:i4>
      </vt:variant>
    </vt:vector>
  </HeadingPairs>
  <TitlesOfParts>
    <vt:vector size="69" baseType="lpstr">
      <vt:lpstr>Arial</vt:lpstr>
      <vt:lpstr>BreveTitle-Book</vt:lpstr>
      <vt:lpstr>Calibri</vt:lpstr>
      <vt:lpstr>Calisto MT</vt:lpstr>
      <vt:lpstr>Open Sans</vt:lpstr>
      <vt:lpstr>Publico</vt:lpstr>
      <vt:lpstr>Raleway</vt:lpstr>
      <vt:lpstr>Symbol</vt:lpstr>
      <vt:lpstr>Tahoma</vt:lpstr>
      <vt:lpstr>Wingdings</vt:lpstr>
      <vt:lpstr>Skaperkraft</vt:lpstr>
      <vt:lpstr>Blanke Slides</vt:lpstr>
      <vt:lpstr>Kristenretten 1000 år - Samtaleguider</vt:lpstr>
      <vt:lpstr>Episode 1- forhistorien og kristningskongene </vt:lpstr>
      <vt:lpstr>Samtalespørsmål første program</vt:lpstr>
      <vt:lpstr>Episode 2: Menneskeverd og moral - Endring av ideal</vt:lpstr>
      <vt:lpstr>Samtalespørsmål andre program</vt:lpstr>
      <vt:lpstr>Episode 3: Om rettssystem og demokrati</vt:lpstr>
      <vt:lpstr>Samtalespørsmål tredje program</vt:lpstr>
      <vt:lpstr>Kristenretten 1000 år - Samtaleguide - lang versjon</vt:lpstr>
      <vt:lpstr>Basert på filmserien om kristenretten</vt:lpstr>
      <vt:lpstr>Fortiden er et annet land</vt:lpstr>
      <vt:lpstr>Tre deler</vt:lpstr>
      <vt:lpstr>Episode 1</vt:lpstr>
      <vt:lpstr>Episode 1- forhistorien og kristningskongene </vt:lpstr>
      <vt:lpstr>Viktige spørsmål i denne delen</vt:lpstr>
      <vt:lpstr>PowerPoint-presentasjon</vt:lpstr>
      <vt:lpstr>Kontakt med kristne i mange områder</vt:lpstr>
      <vt:lpstr>Samtalespørsmål</vt:lpstr>
      <vt:lpstr>PowerPoint-presentasjon</vt:lpstr>
      <vt:lpstr>Uansett hvordan vikingene var, trenger vi ikke rosemale kristne</vt:lpstr>
      <vt:lpstr>Samtalespørsmål</vt:lpstr>
      <vt:lpstr>Ble vi kristnet ved et slagsmål?</vt:lpstr>
      <vt:lpstr>Ble vi kristnet ved et slagsmål?</vt:lpstr>
      <vt:lpstr>PowerPoint-presentasjon</vt:lpstr>
      <vt:lpstr>Kristnet ved makt?</vt:lpstr>
      <vt:lpstr>PowerPoint-presentasjon</vt:lpstr>
      <vt:lpstr>Nyere tolkning – bedret Norge</vt:lpstr>
      <vt:lpstr>En ny retning for landet</vt:lpstr>
      <vt:lpstr>Hvorfor nasjonaljubileum i 2030?</vt:lpstr>
      <vt:lpstr>Samtalespørsmål første program</vt:lpstr>
      <vt:lpstr>Episode 2</vt:lpstr>
      <vt:lpstr>Episode 2: Menneskeverd og moral - Endring av ideal</vt:lpstr>
      <vt:lpstr>Viktige spørsmål i denne delen</vt:lpstr>
      <vt:lpstr>Middelalderen = mørk = kirkens tid?</vt:lpstr>
      <vt:lpstr>Hvor mye kan vi takke kristendommen for moderne verdier?</vt:lpstr>
      <vt:lpstr>«Middelalderen var mørk»</vt:lpstr>
      <vt:lpstr>Kirke i … middelalderen?</vt:lpstr>
      <vt:lpstr>Kirken tidløs – og barn av sin tid</vt:lpstr>
      <vt:lpstr>Samtalespørsmål</vt:lpstr>
      <vt:lpstr>PowerPoint-presentasjon</vt:lpstr>
      <vt:lpstr>Fra runestein til leksika</vt:lpstr>
      <vt:lpstr>Milepæler</vt:lpstr>
      <vt:lpstr>Hadde vi fått folkeopplysning uten kristningen?</vt:lpstr>
      <vt:lpstr>PowerPoint-presentasjon</vt:lpstr>
      <vt:lpstr>Samtalespørsmål andre program</vt:lpstr>
      <vt:lpstr>Episode 3</vt:lpstr>
      <vt:lpstr>Viktige spørsmål i denne delen</vt:lpstr>
      <vt:lpstr>Episode 3: Om rettssystem og demokrati</vt:lpstr>
      <vt:lpstr>«Kristendommen endra dagleglivet for folk»... </vt:lpstr>
      <vt:lpstr>Nytt syn på virkeligheten</vt:lpstr>
      <vt:lpstr>Kristenretten 1000 år i 2024 - og Landsloven 750 år</vt:lpstr>
      <vt:lpstr>PowerPoint-presentasjon</vt:lpstr>
      <vt:lpstr>PowerPoint-presentasjon</vt:lpstr>
      <vt:lpstr>Enorm betydning</vt:lpstr>
      <vt:lpstr>PowerPoint-presentasjon</vt:lpstr>
      <vt:lpstr>Kristenretten - ny retning</vt:lpstr>
      <vt:lpstr>Når gikk startskuddet for velferdssamfunnet?</vt:lpstr>
      <vt:lpstr>Samtalespørsmål tredje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Kirke i 1000 år - Utarbeidet av tankesmien Skaperkraft</dc:title>
  <dc:creator>Øyvind Håbrekke</dc:creator>
  <cp:lastModifiedBy>Bjørn Are Davidsen</cp:lastModifiedBy>
  <cp:revision>322</cp:revision>
  <dcterms:created xsi:type="dcterms:W3CDTF">2019-11-20T09:42:38Z</dcterms:created>
  <dcterms:modified xsi:type="dcterms:W3CDTF">2024-02-08T12:38:55Z</dcterms:modified>
</cp:coreProperties>
</file>