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60" r:id="rId2"/>
    <p:sldId id="274" r:id="rId3"/>
    <p:sldId id="257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2" r:id="rId14"/>
    <p:sldId id="273" r:id="rId15"/>
    <p:sldId id="275" r:id="rId16"/>
  </p:sldIdLst>
  <p:sldSz cx="12192000" cy="6858000"/>
  <p:notesSz cx="6858000" cy="9144000"/>
  <p:defaultTextStyle>
    <a:defPPr>
      <a:defRPr lang="nb-NO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6659EA4D-2AAF-4795-AA0D-A8736418AF4F}">
          <p14:sldIdLst>
            <p14:sldId id="260"/>
            <p14:sldId id="274"/>
            <p14:sldId id="257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2"/>
            <p14:sldId id="273"/>
            <p14:sldId id="275"/>
          </p14:sldIdLst>
        </p14:section>
        <p14:section name="PowerPoint-tips" id="{8C7BA99B-213D-4756-8101-9100F7132C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6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6" autoAdjust="0"/>
    <p:restoredTop sz="90909"/>
  </p:normalViewPr>
  <p:slideViewPr>
    <p:cSldViewPr>
      <p:cViewPr varScale="1">
        <p:scale>
          <a:sx n="115" d="100"/>
          <a:sy n="115" d="100"/>
        </p:scale>
        <p:origin x="27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191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2" charset="0"/>
              </a:defRPr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" charset="0"/>
              </a:defRPr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noProof="0"/>
              <a:t>Click to edit Master text styles</a:t>
            </a:r>
          </a:p>
          <a:p>
            <a:pPr lvl="1"/>
            <a:r>
              <a:rPr lang="nb-NO" altLang="nb-NO" noProof="0"/>
              <a:t>Second level</a:t>
            </a:r>
          </a:p>
          <a:p>
            <a:pPr lvl="2"/>
            <a:r>
              <a:rPr lang="nb-NO" altLang="nb-NO" noProof="0"/>
              <a:t>Third level</a:t>
            </a:r>
          </a:p>
          <a:p>
            <a:pPr lvl="3"/>
            <a:r>
              <a:rPr lang="nb-NO" altLang="nb-NO" noProof="0"/>
              <a:t>Fourth level</a:t>
            </a:r>
          </a:p>
          <a:p>
            <a:pPr lvl="4"/>
            <a:r>
              <a:rPr lang="nb-NO" altLang="nb-NO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2" charset="0"/>
              </a:defRPr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E46156A-FFBF-473A-A2EF-A5D73376148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0667899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6156A-FFBF-473A-A2EF-A5D733761485}" type="slidenum">
              <a:rPr lang="nb-NO" altLang="nb-NO" smtClean="0"/>
              <a:pPr/>
              <a:t>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83934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76106D40-1B87-4470-B616-E90E8DE781CD}" type="slidenum">
              <a:rPr lang="nb-NO" altLang="nb-NO" sz="1200"/>
              <a:pPr/>
              <a:t>3</a:t>
            </a:fld>
            <a:endParaRPr lang="nb-NO" altLang="nb-NO" sz="120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b-NO" altLang="nb-NO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r="1844" b="30527"/>
          <a:stretch/>
        </p:blipFill>
        <p:spPr bwMode="auto">
          <a:xfrm>
            <a:off x="0" y="2852937"/>
            <a:ext cx="12192347" cy="40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36800" y="1340768"/>
            <a:ext cx="8534400" cy="14478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4500" baseline="0"/>
            </a:lvl1pPr>
          </a:lstStyle>
          <a:p>
            <a:pPr lvl="0"/>
            <a:r>
              <a:rPr lang="nb-NO"/>
              <a:t>Klikk for å redigere tittelstil</a:t>
            </a:r>
            <a:endParaRPr lang="nb-NO" altLang="nb-NO" noProof="0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9856" y="3356992"/>
            <a:ext cx="3960440" cy="1752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7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nb-NO" dirty="0"/>
              <a:t>Rediger </a:t>
            </a:r>
            <a:r>
              <a:rPr lang="nb-NO" noProof="0" dirty="0"/>
              <a:t>tekststiler</a:t>
            </a:r>
            <a:r>
              <a:rPr lang="nb-NO" dirty="0"/>
              <a:t> i malen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2351584" y="5949280"/>
            <a:ext cx="1368152" cy="360000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defRPr sz="16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298BB57-6B26-42D4-825C-FC00911AF57F}" type="datetime1">
              <a:rPr lang="nb-NO" altLang="nb-NO" smtClean="0"/>
              <a:pPr>
                <a:defRPr/>
              </a:pPr>
              <a:t>17.02.2021</a:t>
            </a:fld>
            <a:endParaRPr lang="nb-NO" alt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-1"/>
            <a:ext cx="4800203" cy="185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77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vile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878050" cy="846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15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vile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-1271289"/>
            <a:ext cx="12336016" cy="857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27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14400" y="1981200"/>
            <a:ext cx="10668000" cy="4114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nb-NO" altLang="nb-NO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F19A6-61F3-4B3B-B6D5-8E7782AD5DF9}" type="datetime1">
              <a:rPr lang="nb-NO" altLang="nb-NO" smtClean="0"/>
              <a:pPr>
                <a:defRPr/>
              </a:pPr>
              <a:t>17.02.2021</a:t>
            </a:fld>
            <a:endParaRPr lang="nb-NO" altLang="nb-NO" dirty="0">
              <a:solidFill>
                <a:schemeClr val="tx1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B4FB5E-37C6-47B1-B2DB-67FE9787EE7D}" type="slidenum">
              <a:rPr lang="nb-NO" altLang="nb-NO"/>
              <a:pPr/>
              <a:t>‹#›</a:t>
            </a:fld>
            <a:endParaRPr lang="nb-NO" altLang="nb-NO" dirty="0"/>
          </a:p>
        </p:txBody>
      </p:sp>
      <p:sp>
        <p:nvSpPr>
          <p:cNvPr id="6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4038600" y="64915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04994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283200" cy="4114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nb-NO" alt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299200" y="1981200"/>
            <a:ext cx="5283200" cy="4114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nb-NO" altLang="nb-NO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1C7B-7C6D-4D9C-855A-A309DC92626E}" type="datetime1">
              <a:rPr lang="nb-NO" altLang="nb-NO" smtClean="0"/>
              <a:pPr>
                <a:defRPr/>
              </a:pPr>
              <a:t>17.02.2021</a:t>
            </a:fld>
            <a:endParaRPr lang="nb-NO" altLang="nb-NO">
              <a:solidFill>
                <a:schemeClr val="tx1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35F9D-EA41-48F6-9E3B-D9136E12DF9F}" type="slidenum">
              <a:rPr lang="nb-NO" altLang="nb-NO"/>
              <a:pPr/>
              <a:t>‹#›</a:t>
            </a:fld>
            <a:endParaRPr lang="nb-NO" altLang="nb-NO"/>
          </a:p>
        </p:txBody>
      </p:sp>
      <p:sp>
        <p:nvSpPr>
          <p:cNvPr id="7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4038600" y="64915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9054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40319" y="1702524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40319" y="2526436"/>
            <a:ext cx="5158316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nb-NO" alt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702524"/>
            <a:ext cx="5183717" cy="823912"/>
          </a:xfrm>
        </p:spPr>
        <p:txBody>
          <a:bodyPr anchor="b"/>
          <a:lstStyle>
            <a:lvl1pPr marL="0" indent="0">
              <a:buNone/>
              <a:defRPr sz="2400" b="1" baseline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26436"/>
            <a:ext cx="5183717" cy="36845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nb-NO" altLang="nb-NO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E8315-4797-421D-BBDD-E404C3816B36}" type="datetime1">
              <a:rPr lang="nb-NO" altLang="nb-NO" smtClean="0"/>
              <a:pPr>
                <a:defRPr/>
              </a:pPr>
              <a:t>17.02.2021</a:t>
            </a:fld>
            <a:endParaRPr lang="nb-NO" altLang="nb-NO">
              <a:solidFill>
                <a:schemeClr val="tx1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735A5-7D0C-448E-A6F3-D599A0F27DD4}" type="slidenum">
              <a:rPr lang="nb-NO" altLang="nb-NO"/>
              <a:pPr/>
              <a:t>‹#›</a:t>
            </a:fld>
            <a:endParaRPr lang="nb-NO" altLang="nb-NO"/>
          </a:p>
        </p:txBody>
      </p:sp>
      <p:sp>
        <p:nvSpPr>
          <p:cNvPr id="9" name="Plassholder for bunntekst 2"/>
          <p:cNvSpPr>
            <a:spLocks noGrp="1"/>
          </p:cNvSpPr>
          <p:nvPr>
            <p:ph type="ftr" sz="quarter" idx="12"/>
          </p:nvPr>
        </p:nvSpPr>
        <p:spPr>
          <a:xfrm>
            <a:off x="4038600" y="64915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37994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981BC-54B3-48AF-81C0-8EA2CEBE84DC}" type="datetime1">
              <a:rPr lang="nb-NO" altLang="nb-NO" smtClean="0"/>
              <a:pPr>
                <a:defRPr/>
              </a:pPr>
              <a:t>17.02.2021</a:t>
            </a:fld>
            <a:endParaRPr lang="nb-NO" altLang="nb-NO">
              <a:solidFill>
                <a:schemeClr val="tx1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10E6A-8D2F-47B5-BD04-6762C11BBE97}" type="slidenum">
              <a:rPr lang="nb-NO" altLang="nb-NO"/>
              <a:pPr/>
              <a:t>‹#›</a:t>
            </a:fld>
            <a:endParaRPr lang="nb-NO" altLang="nb-NO"/>
          </a:p>
        </p:txBody>
      </p:sp>
      <p:sp>
        <p:nvSpPr>
          <p:cNvPr id="5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4038600" y="64915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89138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6B19C-22E3-4618-9CF3-094F4D6D4483}" type="datetime1">
              <a:rPr lang="nb-NO" altLang="nb-NO" smtClean="0"/>
              <a:pPr>
                <a:defRPr/>
              </a:pPr>
              <a:t>17.02.2021</a:t>
            </a:fld>
            <a:endParaRPr lang="nb-NO" altLang="nb-NO">
              <a:solidFill>
                <a:schemeClr val="tx1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9BEB7-AA0B-47EB-94A1-1BCA28FEDAD2}" type="slidenum">
              <a:rPr lang="nb-NO" altLang="nb-NO"/>
              <a:pPr/>
              <a:t>‹#›</a:t>
            </a:fld>
            <a:endParaRPr lang="nb-NO" altLang="nb-NO"/>
          </a:p>
        </p:txBody>
      </p:sp>
      <p:sp>
        <p:nvSpPr>
          <p:cNvPr id="4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4038600" y="64915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80783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40362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303912" y="1916832"/>
            <a:ext cx="6052004" cy="3944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altLang="nb-NO" dirty="0"/>
              <a:t>Klikk for å redigere tekststiler i malen</a:t>
            </a:r>
          </a:p>
          <a:p>
            <a:pPr lvl="1"/>
            <a:r>
              <a:rPr lang="nb-NO" altLang="nb-NO" dirty="0"/>
              <a:t>Andre nivå</a:t>
            </a:r>
          </a:p>
          <a:p>
            <a:pPr lvl="2"/>
            <a:r>
              <a:rPr lang="nb-NO" altLang="nb-NO" dirty="0"/>
              <a:t>Tredje nivå</a:t>
            </a:r>
          </a:p>
          <a:p>
            <a:pPr lvl="3"/>
            <a:r>
              <a:rPr lang="nb-NO" altLang="nb-NO" dirty="0"/>
              <a:t>Fjerde nivå</a:t>
            </a:r>
          </a:p>
          <a:p>
            <a:pPr lvl="4"/>
            <a:r>
              <a:rPr lang="nb-NO" altLang="nb-NO" dirty="0"/>
              <a:t>Femte nivå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40362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b-NO" alt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5A939-4A06-442D-9AD3-574D1871F29B}" type="datetime1">
              <a:rPr lang="nb-NO" altLang="nb-NO" smtClean="0"/>
              <a:pPr>
                <a:defRPr/>
              </a:pPr>
              <a:t>17.02.2021</a:t>
            </a:fld>
            <a:endParaRPr lang="nb-NO" altLang="nb-NO">
              <a:solidFill>
                <a:schemeClr val="tx1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30FEA-0D0B-413B-901C-518D5E4BCA07}" type="slidenum">
              <a:rPr lang="nb-NO" altLang="nb-NO"/>
              <a:pPr/>
              <a:t>‹#›</a:t>
            </a:fld>
            <a:endParaRPr lang="nb-NO" altLang="nb-NO"/>
          </a:p>
        </p:txBody>
      </p:sp>
      <p:sp>
        <p:nvSpPr>
          <p:cNvPr id="7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4038600" y="64915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13924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40362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303911" y="1628800"/>
            <a:ext cx="6052005" cy="4232282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40362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nb-NO" altLang="nb-NO"/>
              <a:t>Klikk for å redigere tekststiler i malen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4A7FF-92D1-4CE7-AD24-A220421D6AED}" type="datetime1">
              <a:rPr lang="nb-NO" altLang="nb-NO" smtClean="0"/>
              <a:pPr>
                <a:defRPr/>
              </a:pPr>
              <a:t>17.02.2021</a:t>
            </a:fld>
            <a:endParaRPr lang="nb-NO" altLang="nb-NO">
              <a:solidFill>
                <a:schemeClr val="tx1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BE5C20-D522-45FE-870A-33491CFCDB0B}" type="slidenum">
              <a:rPr lang="nb-NO" altLang="nb-NO"/>
              <a:pPr/>
              <a:t>‹#›</a:t>
            </a:fld>
            <a:endParaRPr lang="nb-NO" altLang="nb-NO"/>
          </a:p>
        </p:txBody>
      </p:sp>
      <p:sp>
        <p:nvSpPr>
          <p:cNvPr id="7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4038600" y="64915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52153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vile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06625" cy="796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632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r="4091"/>
          <a:stretch/>
        </p:blipFill>
        <p:spPr bwMode="auto">
          <a:xfrm>
            <a:off x="0" y="6309320"/>
            <a:ext cx="1219200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838200"/>
            <a:ext cx="10668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</a:t>
            </a:r>
            <a:r>
              <a:rPr lang="nb-NO" noProof="0" dirty="0"/>
              <a:t>redigere</a:t>
            </a:r>
            <a:r>
              <a:rPr lang="nb-NO" dirty="0"/>
              <a:t> tittelstil</a:t>
            </a:r>
            <a:endParaRPr lang="nb-NO" altLang="nb-NO" dirty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668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dirty="0"/>
              <a:t>Rediger tekststiler i malen</a:t>
            </a:r>
          </a:p>
          <a:p>
            <a:pPr lvl="1"/>
            <a:r>
              <a:rPr lang="nb-NO" altLang="nb-NO" dirty="0"/>
              <a:t>Andre nivå</a:t>
            </a:r>
          </a:p>
          <a:p>
            <a:pPr lvl="2"/>
            <a:r>
              <a:rPr lang="nb-NO" altLang="nb-NO" dirty="0"/>
              <a:t>Tredje nivå</a:t>
            </a:r>
          </a:p>
          <a:p>
            <a:pPr lvl="3"/>
            <a:r>
              <a:rPr lang="nb-NO" altLang="nb-NO" dirty="0"/>
              <a:t>Fjerde </a:t>
            </a:r>
            <a:r>
              <a:rPr lang="nb-NO" altLang="nb-NO" noProof="0" dirty="0"/>
              <a:t>nivå</a:t>
            </a:r>
          </a:p>
          <a:p>
            <a:pPr lvl="4"/>
            <a:r>
              <a:rPr lang="nb-NO" altLang="nb-NO" dirty="0"/>
              <a:t>Femte nivå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7408" y="6525344"/>
            <a:ext cx="1152128" cy="33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60574C6-E662-457F-8B73-E7E847E0147D}" type="datetime1">
              <a:rPr lang="nb-NO" altLang="nb-NO" smtClean="0"/>
              <a:pPr>
                <a:defRPr/>
              </a:pPr>
              <a:t>17.02.2021</a:t>
            </a:fld>
            <a:endParaRPr lang="nb-NO" altLang="nb-NO" dirty="0">
              <a:solidFill>
                <a:schemeClr val="tx1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0296" y="6525344"/>
            <a:ext cx="2540000" cy="33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87EDFDCF-F909-40F3-98C6-C5F54E9C9DAD}" type="slidenum">
              <a:rPr lang="nb-NO" altLang="nb-NO" smtClean="0"/>
              <a:pPr/>
              <a:t>‹#›</a:t>
            </a:fld>
            <a:endParaRPr lang="nb-NO" alt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4038600" y="64915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400" y="238573"/>
            <a:ext cx="3268248" cy="12405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37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54" r:id="rId9"/>
    <p:sldLayoutId id="2147483749" r:id="rId10"/>
    <p:sldLayoutId id="2147483750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4F869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hurchofengland.org/resources/parish-reorganisation-and-closed-church-buildings/bishops-mission-orders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Å finne Gud i feil form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799856" y="3356992"/>
            <a:ext cx="4680520" cy="1752600"/>
          </a:xfrm>
        </p:spPr>
        <p:txBody>
          <a:bodyPr/>
          <a:lstStyle/>
          <a:p>
            <a:r>
              <a:rPr lang="nb-NO" dirty="0"/>
              <a:t>Hva bør vi i Norge lære fra </a:t>
            </a:r>
            <a:r>
              <a:rPr lang="nb-NO" dirty="0" err="1"/>
              <a:t>Fresh</a:t>
            </a:r>
            <a:r>
              <a:rPr lang="nb-NO" dirty="0"/>
              <a:t> Expressions </a:t>
            </a:r>
            <a:r>
              <a:rPr lang="nb-NO" dirty="0" err="1"/>
              <a:t>of</a:t>
            </a:r>
            <a:r>
              <a:rPr lang="nb-NO" dirty="0"/>
              <a:t> Church (</a:t>
            </a:r>
            <a:r>
              <a:rPr lang="nb-NO" dirty="0" err="1"/>
              <a:t>fxC</a:t>
            </a:r>
            <a:r>
              <a:rPr lang="nb-NO" dirty="0"/>
              <a:t>) og hva passer ikke? En analyse</a:t>
            </a:r>
            <a:r>
              <a:rPr lang="nb-NO" b="0" dirty="0"/>
              <a:t>.</a:t>
            </a:r>
          </a:p>
          <a:p>
            <a:r>
              <a:rPr lang="nb-NO" dirty="0"/>
              <a:t> </a:t>
            </a:r>
          </a:p>
          <a:p>
            <a:r>
              <a:rPr lang="nb-NO" dirty="0"/>
              <a:t>Knut Tveitereid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8BB57-6B26-42D4-825C-FC00911AF57F}" type="datetime1">
              <a:rPr lang="nb-NO" altLang="nb-NO" smtClean="0"/>
              <a:pPr/>
              <a:t>17.02.2021</a:t>
            </a:fld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1534360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081B96-B156-114F-B322-2D619BC8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Handlingsalternativ</a:t>
            </a:r>
            <a:r>
              <a:rPr lang="en-US" dirty="0"/>
              <a:t> 3 for </a:t>
            </a:r>
            <a:r>
              <a:rPr lang="en-US" dirty="0" err="1"/>
              <a:t>DnK</a:t>
            </a:r>
            <a:r>
              <a:rPr lang="en-US" dirty="0"/>
              <a:t>:</a:t>
            </a:r>
            <a:br>
              <a:rPr lang="en-US" dirty="0"/>
            </a:br>
            <a:r>
              <a:rPr lang="nb-NO" dirty="0"/>
              <a:t>Totalmenigheter eller midlertidige prosjekter?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70D1A7-42BD-7445-AFAE-695E9F388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640" y="2204864"/>
            <a:ext cx="9073008" cy="3891136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I Danmark sikrer valgmenighetsloven nye typer menigheter juridisk status som en mer eller mindre fullverdige menigheter. (Full kirkelig betjening.)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De langt fleste bærer preg av å være initiativer, forsøks-ordninger og prosjekter – midlertidige og eksperimenterende.</a:t>
            </a:r>
          </a:p>
          <a:p>
            <a:pPr marL="0" indent="0">
              <a:buNone/>
            </a:pPr>
            <a:r>
              <a:rPr lang="nb-NO" dirty="0"/>
              <a:t>Def.: «A </a:t>
            </a:r>
            <a:r>
              <a:rPr lang="nb-NO" dirty="0" err="1"/>
              <a:t>fresh</a:t>
            </a:r>
            <a:r>
              <a:rPr lang="nb-NO" dirty="0"/>
              <a:t> </a:t>
            </a:r>
            <a:r>
              <a:rPr lang="nb-NO" dirty="0" err="1"/>
              <a:t>expression</a:t>
            </a:r>
            <a:r>
              <a:rPr lang="nb-NO" dirty="0"/>
              <a:t> is </a:t>
            </a:r>
            <a:r>
              <a:rPr lang="nb-NO" dirty="0" err="1"/>
              <a:t>any</a:t>
            </a:r>
            <a:r>
              <a:rPr lang="nb-NO" dirty="0"/>
              <a:t> </a:t>
            </a:r>
            <a:r>
              <a:rPr lang="nb-NO" dirty="0" err="1"/>
              <a:t>venture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works</a:t>
            </a:r>
            <a:r>
              <a:rPr lang="nb-NO" dirty="0"/>
              <a:t> </a:t>
            </a:r>
            <a:r>
              <a:rPr lang="nb-NO" dirty="0" err="1"/>
              <a:t>mainly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non-</a:t>
            </a:r>
            <a:r>
              <a:rPr lang="nb-NO" dirty="0" err="1"/>
              <a:t>churchgoers</a:t>
            </a:r>
            <a:r>
              <a:rPr lang="nb-NO" dirty="0"/>
              <a:t> and </a:t>
            </a:r>
            <a:r>
              <a:rPr lang="nb-NO" dirty="0" err="1"/>
              <a:t>aims</a:t>
            </a:r>
            <a:r>
              <a:rPr lang="nb-NO" dirty="0"/>
              <a:t> to </a:t>
            </a:r>
            <a:r>
              <a:rPr lang="nb-NO" dirty="0" err="1"/>
              <a:t>become</a:t>
            </a:r>
            <a:r>
              <a:rPr lang="nb-NO" dirty="0"/>
              <a:t> </a:t>
            </a:r>
            <a:r>
              <a:rPr lang="nb-NO" dirty="0" err="1"/>
              <a:t>church</a:t>
            </a:r>
            <a:r>
              <a:rPr lang="nb-NO" dirty="0"/>
              <a:t>.»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682E797-0EE5-FA4B-8CA4-961EB3D66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F19A6-61F3-4B3B-B6D5-8E7782AD5DF9}" type="datetime1">
              <a:rPr lang="nb-NO" altLang="nb-NO" smtClean="0"/>
              <a:pPr>
                <a:defRPr/>
              </a:pPr>
              <a:t>17.02.2021</a:t>
            </a:fld>
            <a:endParaRPr lang="nb-NO" altLang="nb-NO" dirty="0">
              <a:solidFill>
                <a:schemeClr val="tx1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B186B51-74B4-EC4A-9FD3-DE2853611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18" y="2452083"/>
            <a:ext cx="1399159" cy="779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2F0711A1-3D41-DF4B-A072-7EB897AB0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18" y="4482870"/>
            <a:ext cx="1437017" cy="6682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3955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081B96-B156-114F-B322-2D619BC8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Handlingsalternativ</a:t>
            </a:r>
            <a:r>
              <a:rPr lang="en-US" dirty="0"/>
              <a:t> 4 for </a:t>
            </a:r>
            <a:r>
              <a:rPr lang="en-US" dirty="0" err="1"/>
              <a:t>DnK</a:t>
            </a:r>
            <a:r>
              <a:rPr lang="en-US" dirty="0"/>
              <a:t>:</a:t>
            </a:r>
            <a:br>
              <a:rPr lang="en-US" dirty="0"/>
            </a:br>
            <a:r>
              <a:rPr lang="nb-NO" dirty="0"/>
              <a:t>Teologisk frustrasjon eller kreativ innovasjon?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70D1A7-42BD-7445-AFAE-695E9F388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640" y="2204864"/>
            <a:ext cx="8726760" cy="3891136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En viktig grunn til utvikling av valgmenigheter er grupperingers frustrasjon over den teologiske utviklingen i Folkekirken (DK). Kurt E. Larsen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err="1"/>
              <a:t>CofE</a:t>
            </a:r>
            <a:r>
              <a:rPr lang="nb-NO" dirty="0"/>
              <a:t> (UK) er heller ikke spart for smertefulle konflikter knyttet til for eksempel samlivsetikken. Likevel finner jeg ikke denne frustrasjonen igjen i beskrivelsene av </a:t>
            </a:r>
            <a:r>
              <a:rPr lang="nb-NO" dirty="0" err="1"/>
              <a:t>fxC</a:t>
            </a:r>
            <a:r>
              <a:rPr lang="nb-NO" dirty="0"/>
              <a:t> i </a:t>
            </a:r>
            <a:r>
              <a:rPr lang="nb-NO" dirty="0" err="1"/>
              <a:t>CofE</a:t>
            </a:r>
            <a:r>
              <a:rPr lang="nb-NO" dirty="0"/>
              <a:t> (UK). Får frustrasjonen utløp i kirkelig innovasjon?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682E797-0EE5-FA4B-8CA4-961EB3D66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F19A6-61F3-4B3B-B6D5-8E7782AD5DF9}" type="datetime1">
              <a:rPr lang="nb-NO" altLang="nb-NO" smtClean="0"/>
              <a:pPr>
                <a:defRPr/>
              </a:pPr>
              <a:t>17.02.2021</a:t>
            </a:fld>
            <a:endParaRPr lang="nb-NO" altLang="nb-NO" dirty="0">
              <a:solidFill>
                <a:schemeClr val="tx1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A56BE1F-A838-9A4C-969B-5E12E1DC2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18" y="2452083"/>
            <a:ext cx="1399159" cy="779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12705F4-EDFD-D341-9A6E-16027DBEC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18" y="4482870"/>
            <a:ext cx="1437017" cy="6682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0049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081B96-B156-114F-B322-2D619BC8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Handlingsalternativ</a:t>
            </a:r>
            <a:r>
              <a:rPr lang="en-US" dirty="0"/>
              <a:t> 5 for </a:t>
            </a:r>
            <a:r>
              <a:rPr lang="en-US" dirty="0" err="1"/>
              <a:t>DnK</a:t>
            </a:r>
            <a:r>
              <a:rPr lang="en-US" dirty="0"/>
              <a:t>:</a:t>
            </a:r>
            <a:br>
              <a:rPr lang="en-US" dirty="0"/>
            </a:br>
            <a:r>
              <a:rPr lang="nb-NO" dirty="0"/>
              <a:t>For kirkegjengere eller kirkefremmede?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70D1A7-42BD-7445-AFAE-695E9F388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640" y="2204864"/>
            <a:ext cx="8726760" cy="3891136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«Medlemmer </a:t>
            </a:r>
            <a:r>
              <a:rPr lang="nb-NO" dirty="0" err="1"/>
              <a:t>af</a:t>
            </a:r>
            <a:r>
              <a:rPr lang="nb-NO" dirty="0"/>
              <a:t> folkekirken, der ønsker at danne en særlig </a:t>
            </a:r>
            <a:r>
              <a:rPr lang="nb-NO" dirty="0" err="1"/>
              <a:t>menighed</a:t>
            </a:r>
            <a:r>
              <a:rPr lang="nb-NO" dirty="0"/>
              <a:t> </a:t>
            </a:r>
            <a:r>
              <a:rPr lang="nb-NO" dirty="0" err="1"/>
              <a:t>inden</a:t>
            </a:r>
            <a:r>
              <a:rPr lang="nb-NO" dirty="0"/>
              <a:t> for folkekirken…»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«A </a:t>
            </a:r>
            <a:r>
              <a:rPr lang="nb-NO" dirty="0" err="1"/>
              <a:t>fresh</a:t>
            </a:r>
            <a:r>
              <a:rPr lang="nb-NO" dirty="0"/>
              <a:t> </a:t>
            </a:r>
            <a:r>
              <a:rPr lang="nb-NO" dirty="0" err="1"/>
              <a:t>expression</a:t>
            </a:r>
            <a:r>
              <a:rPr lang="nb-NO" dirty="0"/>
              <a:t> is </a:t>
            </a:r>
            <a:r>
              <a:rPr lang="nb-NO" dirty="0" err="1"/>
              <a:t>any</a:t>
            </a:r>
            <a:r>
              <a:rPr lang="nb-NO" dirty="0"/>
              <a:t> </a:t>
            </a:r>
            <a:r>
              <a:rPr lang="nb-NO" dirty="0" err="1"/>
              <a:t>venture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works</a:t>
            </a:r>
            <a:r>
              <a:rPr lang="nb-NO" dirty="0"/>
              <a:t> </a:t>
            </a:r>
            <a:r>
              <a:rPr lang="nb-NO" dirty="0" err="1"/>
              <a:t>mainly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non-</a:t>
            </a:r>
            <a:r>
              <a:rPr lang="nb-NO" dirty="0" err="1"/>
              <a:t>churchgoers</a:t>
            </a:r>
            <a:r>
              <a:rPr lang="nb-NO" dirty="0"/>
              <a:t>.»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682E797-0EE5-FA4B-8CA4-961EB3D66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F19A6-61F3-4B3B-B6D5-8E7782AD5DF9}" type="datetime1">
              <a:rPr lang="nb-NO" altLang="nb-NO" smtClean="0"/>
              <a:pPr>
                <a:defRPr/>
              </a:pPr>
              <a:t>17.02.2021</a:t>
            </a:fld>
            <a:endParaRPr lang="nb-NO" altLang="nb-NO" dirty="0">
              <a:solidFill>
                <a:schemeClr val="tx1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2FD4567-2EEF-124B-9B99-50124BBFB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18" y="2452083"/>
            <a:ext cx="1399159" cy="779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C9CBF16-9A47-FD4E-B7B8-D6DE81E61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18" y="4482870"/>
            <a:ext cx="1437017" cy="6682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2387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081B96-B156-114F-B322-2D619BC8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Oppsummering</a:t>
            </a:r>
            <a:r>
              <a:rPr lang="en-US" dirty="0"/>
              <a:t>: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70D1A7-42BD-7445-AFAE-695E9F388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640" y="2204864"/>
            <a:ext cx="8726760" cy="3891136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Det danske sporet: Med bakgrunn i en folkekirkelig fremtidsoptimisme gir man kirkerettslig godkjenning til totalmenigheter for teologisk frustrerte kirkegjengere.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Den engelske sporet: Med bakgrunn i en folkekirkelig kriseforståelse gir man sentralkirkelig autorisering til midlertidige prosjekter for kirkefremmede.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682E797-0EE5-FA4B-8CA4-961EB3D66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F19A6-61F3-4B3B-B6D5-8E7782AD5DF9}" type="datetime1">
              <a:rPr lang="nb-NO" altLang="nb-NO" smtClean="0"/>
              <a:pPr>
                <a:defRPr/>
              </a:pPr>
              <a:t>17.02.2021</a:t>
            </a:fld>
            <a:endParaRPr lang="nb-NO" altLang="nb-NO" dirty="0">
              <a:solidFill>
                <a:schemeClr val="tx1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23DAAAF-D5C5-5F44-8480-8E4278657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18" y="2452083"/>
            <a:ext cx="1399159" cy="779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3EF4254-9FD3-5946-9038-B20975946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18" y="4482870"/>
            <a:ext cx="1437017" cy="6682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3936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EEF837-BDDE-364A-8EF9-D0A932593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Ulike</a:t>
            </a:r>
            <a:r>
              <a:rPr lang="en-US" dirty="0"/>
              <a:t> </a:t>
            </a:r>
            <a:r>
              <a:rPr lang="en-US" dirty="0" err="1"/>
              <a:t>forutsetninger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CofE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DnK</a:t>
            </a:r>
            <a:r>
              <a:rPr lang="en-US" dirty="0"/>
              <a:t>…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CF4E44F-D50E-EA45-9E17-C21528914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Forståelsen</a:t>
            </a:r>
            <a:r>
              <a:rPr lang="en-US" dirty="0"/>
              <a:t> av </a:t>
            </a:r>
            <a:r>
              <a:rPr lang="en-US" dirty="0" err="1"/>
              <a:t>mangfold</a:t>
            </a:r>
            <a:endParaRPr lang="en-US" dirty="0"/>
          </a:p>
          <a:p>
            <a:pPr lvl="1"/>
            <a:r>
              <a:rPr lang="en-US" dirty="0" err="1"/>
              <a:t>Samfunnet</a:t>
            </a:r>
            <a:r>
              <a:rPr lang="en-US" dirty="0"/>
              <a:t> // </a:t>
            </a:r>
            <a:r>
              <a:rPr lang="en-US" dirty="0" err="1"/>
              <a:t>Kirken</a:t>
            </a:r>
            <a:r>
              <a:rPr lang="en-US" dirty="0"/>
              <a:t> // </a:t>
            </a:r>
            <a:r>
              <a:rPr lang="en-US" dirty="0" err="1">
                <a:solidFill>
                  <a:srgbClr val="FF0000"/>
                </a:solidFill>
              </a:rPr>
              <a:t>Menighet</a:t>
            </a:r>
            <a:r>
              <a:rPr lang="en-US" dirty="0"/>
              <a:t> // </a:t>
            </a:r>
            <a:r>
              <a:rPr lang="en-US" dirty="0" err="1"/>
              <a:t>Medlemmer</a:t>
            </a:r>
            <a:endParaRPr lang="en-US" dirty="0"/>
          </a:p>
          <a:p>
            <a:r>
              <a:rPr lang="en-US" dirty="0" err="1"/>
              <a:t>Kirkeledelse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Biskopenes</a:t>
            </a:r>
            <a:r>
              <a:rPr lang="en-US" dirty="0"/>
              <a:t> </a:t>
            </a:r>
            <a:r>
              <a:rPr lang="en-US" dirty="0" err="1"/>
              <a:t>rolle</a:t>
            </a:r>
            <a:r>
              <a:rPr lang="en-US" dirty="0"/>
              <a:t>, </a:t>
            </a:r>
            <a:r>
              <a:rPr lang="en-US" dirty="0" err="1"/>
              <a:t>vilje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mulighet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velsigne</a:t>
            </a:r>
            <a:r>
              <a:rPr lang="en-US" dirty="0"/>
              <a:t>/</a:t>
            </a:r>
            <a:r>
              <a:rPr lang="en-US" dirty="0" err="1"/>
              <a:t>legitimere</a:t>
            </a:r>
            <a:endParaRPr lang="en-US" dirty="0"/>
          </a:p>
          <a:p>
            <a:pPr lvl="1"/>
            <a:r>
              <a:rPr lang="en-US" dirty="0"/>
              <a:t>Bishops’ Mission Orders: </a:t>
            </a:r>
            <a:r>
              <a:rPr lang="en-US" dirty="0">
                <a:hlinkClick r:id="rId2"/>
              </a:rPr>
              <a:t>https://www.churchofengland.org/resources/parish-reorganisation-and-closed-church-buildings/bishops-mission-orders</a:t>
            </a:r>
            <a:endParaRPr lang="en-US" dirty="0"/>
          </a:p>
          <a:p>
            <a:r>
              <a:rPr lang="en-US" dirty="0" err="1"/>
              <a:t>Organisasjonene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Teologi</a:t>
            </a:r>
            <a:r>
              <a:rPr lang="en-US" dirty="0"/>
              <a:t>, </a:t>
            </a:r>
            <a:r>
              <a:rPr lang="en-US" dirty="0" err="1"/>
              <a:t>Totalmenighet</a:t>
            </a:r>
            <a:r>
              <a:rPr lang="en-US" dirty="0"/>
              <a:t>, </a:t>
            </a:r>
            <a:r>
              <a:rPr lang="en-US" dirty="0" err="1"/>
              <a:t>Tilsyn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Nye type </a:t>
            </a:r>
            <a:r>
              <a:rPr lang="en-US" dirty="0" err="1"/>
              <a:t>initiativ</a:t>
            </a:r>
            <a:r>
              <a:rPr lang="en-US" dirty="0"/>
              <a:t>,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forlengelsen</a:t>
            </a:r>
            <a:r>
              <a:rPr lang="en-US" dirty="0"/>
              <a:t> av </a:t>
            </a:r>
            <a:r>
              <a:rPr lang="en-US" dirty="0" err="1"/>
              <a:t>foreningene</a:t>
            </a:r>
            <a:r>
              <a:rPr lang="en-US" dirty="0"/>
              <a:t>, men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forlengelsen</a:t>
            </a:r>
            <a:r>
              <a:rPr lang="en-US" dirty="0"/>
              <a:t> av </a:t>
            </a:r>
            <a:r>
              <a:rPr lang="en-US" dirty="0" err="1">
                <a:solidFill>
                  <a:srgbClr val="FF0000"/>
                </a:solidFill>
              </a:rPr>
              <a:t>misjonsstasjonene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83A7753-D551-0443-9933-4796C0C7C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F19A6-61F3-4B3B-B6D5-8E7782AD5DF9}" type="datetime1">
              <a:rPr lang="nb-NO" altLang="nb-NO" smtClean="0"/>
              <a:pPr>
                <a:defRPr/>
              </a:pPr>
              <a:t>17.02.2021</a:t>
            </a:fld>
            <a:endParaRPr lang="nb-NO" altLang="nb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30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AE3DE7B-536D-0847-8779-93AD675A4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finne</a:t>
            </a:r>
            <a:r>
              <a:rPr lang="en-US" dirty="0"/>
              <a:t> Gud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feil</a:t>
            </a:r>
            <a:r>
              <a:rPr lang="en-US" dirty="0"/>
              <a:t> form? </a:t>
            </a:r>
            <a:r>
              <a:rPr lang="en-US" dirty="0" err="1"/>
              <a:t>Hva</a:t>
            </a:r>
            <a:r>
              <a:rPr lang="en-US" dirty="0"/>
              <a:t> star </a:t>
            </a:r>
            <a:r>
              <a:rPr lang="en-US" dirty="0" err="1"/>
              <a:t>på</a:t>
            </a:r>
            <a:r>
              <a:rPr lang="en-US" dirty="0"/>
              <a:t> spill?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0ADB633-78C9-C94E-9371-FEAE23DB8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Migrantmenigheter</a:t>
            </a:r>
            <a:endParaRPr lang="en-US" dirty="0"/>
          </a:p>
          <a:p>
            <a:r>
              <a:rPr lang="en-US" dirty="0"/>
              <a:t>Urbane </a:t>
            </a:r>
            <a:r>
              <a:rPr lang="en-US" dirty="0" err="1"/>
              <a:t>tettsteder</a:t>
            </a:r>
            <a:r>
              <a:rPr lang="en-US" dirty="0"/>
              <a:t> (82%)</a:t>
            </a:r>
          </a:p>
          <a:p>
            <a:r>
              <a:rPr lang="en-US" dirty="0" err="1"/>
              <a:t>Organisasjonene</a:t>
            </a:r>
            <a:endParaRPr lang="en-US" dirty="0"/>
          </a:p>
          <a:p>
            <a:r>
              <a:rPr lang="en-US" dirty="0" err="1"/>
              <a:t>Reguleringen</a:t>
            </a:r>
            <a:r>
              <a:rPr lang="en-US" dirty="0"/>
              <a:t> av </a:t>
            </a:r>
            <a:r>
              <a:rPr lang="en-US" dirty="0" err="1"/>
              <a:t>menighetslivet</a:t>
            </a:r>
            <a:endParaRPr lang="en-US" dirty="0"/>
          </a:p>
          <a:p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835FF2A-71EF-9446-A0FB-4EEE23395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F19A6-61F3-4B3B-B6D5-8E7782AD5DF9}" type="datetime1">
              <a:rPr lang="nb-NO" altLang="nb-NO" smtClean="0"/>
              <a:pPr>
                <a:defRPr/>
              </a:pPr>
              <a:t>17.02.2021</a:t>
            </a:fld>
            <a:endParaRPr lang="nb-NO" altLang="nb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53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009D2A-7D2C-3F48-8F01-11DFFA1B4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767B2955-ACDD-4E43-9ECF-238D53293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2144" y="404663"/>
            <a:ext cx="4320480" cy="6048673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C7704FD-7D86-1640-B3D9-B85D1D652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F19A6-61F3-4B3B-B6D5-8E7782AD5DF9}" type="datetime1">
              <a:rPr lang="nb-NO" altLang="nb-NO" smtClean="0"/>
              <a:pPr>
                <a:defRPr/>
              </a:pPr>
              <a:t>17.02.2021</a:t>
            </a:fld>
            <a:endParaRPr lang="nb-NO" altLang="nb-NO" dirty="0">
              <a:solidFill>
                <a:schemeClr val="tx1"/>
              </a:solidFill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4D4E675-D26C-2341-AF16-0B850C3AC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40" y="2780928"/>
            <a:ext cx="5810314" cy="313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8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980728"/>
            <a:ext cx="6621760" cy="5115272"/>
          </a:xfrm>
        </p:spPr>
        <p:txBody>
          <a:bodyPr/>
          <a:lstStyle/>
          <a:p>
            <a:r>
              <a:rPr lang="nb-NO" dirty="0"/>
              <a:t>Hvordan beskriver forskningen </a:t>
            </a:r>
            <a:r>
              <a:rPr lang="nb-NO" i="1" dirty="0"/>
              <a:t>omfanget</a:t>
            </a:r>
            <a:r>
              <a:rPr lang="nb-NO" dirty="0"/>
              <a:t> av nye typer menigheter i henholdsvis Folkekirken (DK) og i </a:t>
            </a:r>
            <a:r>
              <a:rPr lang="nb-NO" dirty="0" err="1"/>
              <a:t>CofE</a:t>
            </a:r>
            <a:r>
              <a:rPr lang="nb-NO" dirty="0"/>
              <a:t> (UK)?</a:t>
            </a:r>
          </a:p>
          <a:p>
            <a:r>
              <a:rPr lang="nb-NO" dirty="0"/>
              <a:t>Hvordan begrunnes nye typer menigheter i henholdsvis Folkekirken (DK) og i </a:t>
            </a:r>
            <a:r>
              <a:rPr lang="nb-NO" dirty="0" err="1"/>
              <a:t>CofE</a:t>
            </a:r>
            <a:r>
              <a:rPr lang="nb-NO" dirty="0"/>
              <a:t> (UK)?</a:t>
            </a:r>
          </a:p>
          <a:p>
            <a:r>
              <a:rPr lang="nb-NO" dirty="0"/>
              <a:t>Basert på forskjeller i forskningen på Folkekirken (DK) og i </a:t>
            </a:r>
            <a:r>
              <a:rPr lang="nb-NO" dirty="0" err="1"/>
              <a:t>CofE</a:t>
            </a:r>
            <a:r>
              <a:rPr lang="nb-NO" dirty="0"/>
              <a:t> (UK), hvilke handlingsalternativer har </a:t>
            </a:r>
            <a:r>
              <a:rPr lang="nb-NO" dirty="0" err="1"/>
              <a:t>DnK</a:t>
            </a:r>
            <a:r>
              <a:rPr lang="nb-NO" dirty="0"/>
              <a:t> i arbeidet med nye typer menigheter?</a:t>
            </a:r>
          </a:p>
          <a:p>
            <a:pPr marL="457188" lvl="1" indent="0">
              <a:buNone/>
            </a:pPr>
            <a:endParaRPr lang="nb-NO" altLang="nb-NO" dirty="0"/>
          </a:p>
          <a:p>
            <a:pPr marL="457188" lvl="1" indent="0">
              <a:buNone/>
            </a:pPr>
            <a:r>
              <a:rPr lang="nb-NO" altLang="nb-NO" dirty="0" err="1"/>
              <a:t>https</a:t>
            </a:r>
            <a:r>
              <a:rPr lang="nb-NO" altLang="nb-NO" dirty="0"/>
              <a:t>://</a:t>
            </a:r>
            <a:r>
              <a:rPr lang="nb-NO" altLang="nb-NO" dirty="0" err="1"/>
              <a:t>journals.mf.no</a:t>
            </a:r>
            <a:r>
              <a:rPr lang="nb-NO" altLang="nb-NO" dirty="0"/>
              <a:t>/</a:t>
            </a:r>
            <a:r>
              <a:rPr lang="nb-NO" altLang="nb-NO" dirty="0" err="1"/>
              <a:t>ntm</a:t>
            </a:r>
            <a:r>
              <a:rPr lang="nb-NO" altLang="nb-NO" dirty="0"/>
              <a:t>/</a:t>
            </a:r>
            <a:r>
              <a:rPr lang="nb-NO" altLang="nb-NO" dirty="0" err="1"/>
              <a:t>article</a:t>
            </a:r>
            <a:r>
              <a:rPr lang="nb-NO" altLang="nb-NO" dirty="0"/>
              <a:t>/</a:t>
            </a:r>
            <a:r>
              <a:rPr lang="nb-NO" altLang="nb-NO" dirty="0" err="1"/>
              <a:t>view</a:t>
            </a:r>
            <a:r>
              <a:rPr lang="nb-NO" altLang="nb-NO" dirty="0"/>
              <a:t>/4440/3755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fld id="{F9089C1F-D8C0-A148-9257-DE666220F7DD}" type="datetime1">
              <a:rPr lang="nb-NO" altLang="nb-NO" smtClean="0"/>
              <a:pPr/>
              <a:t>17.02.2021</a:t>
            </a:fld>
            <a:endParaRPr lang="nb-NO" alt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F092340-EFFC-8C49-A87D-03B38A11E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0097">
            <a:off x="7417725" y="998426"/>
            <a:ext cx="4630797" cy="50851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BABEC9-8655-334C-B161-A6C7EEDBB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Materiale</a:t>
            </a:r>
            <a:endParaRPr lang="en-US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EB0982CD-F13B-B04D-9552-8627EDFC8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34" r="5410"/>
          <a:stretch/>
        </p:blipFill>
        <p:spPr>
          <a:xfrm>
            <a:off x="7625706" y="4088513"/>
            <a:ext cx="2016224" cy="2436831"/>
          </a:xfrm>
          <a:ln>
            <a:solidFill>
              <a:schemeClr val="tx1"/>
            </a:solidFill>
          </a:ln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607B258-1EC6-4D41-8F80-61A07A918D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flipH="1">
            <a:off x="1919535" y="6525344"/>
            <a:ext cx="1230677" cy="331318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fld id="{848F19A6-61F3-4B3B-B6D5-8E7782AD5DF9}" type="datetime1">
              <a:rPr lang="nb-NO" altLang="nb-NO" smtClean="0"/>
              <a:pPr>
                <a:defRPr/>
              </a:pPr>
              <a:t>17.02.2021</a:t>
            </a:fld>
            <a:endParaRPr lang="nb-NO" altLang="nb-NO" dirty="0">
              <a:solidFill>
                <a:schemeClr val="tx1"/>
              </a:solidFill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B5288C7-DFF8-E146-9973-79802694A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5640" y="4082333"/>
            <a:ext cx="1834050" cy="2443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B1B63455-75EE-4B43-9E74-44E2D3ACE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421" y="5301208"/>
            <a:ext cx="1399159" cy="779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F3862889-BE93-664A-807B-63F99F17B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072" y="2204864"/>
            <a:ext cx="1437017" cy="6682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F96C1A86-A9D3-494C-B6B0-E2D9E06FC4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5925" y="1771686"/>
            <a:ext cx="1769190" cy="24268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22B98C27-5936-3642-887B-0049D152A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5640" y="1771686"/>
            <a:ext cx="1834050" cy="24268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33302918-E78E-EC44-A542-378E587462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888" y="1787707"/>
            <a:ext cx="1769190" cy="24268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7732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D7DB77-67C9-034A-9C6E-D4DED7664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Omfanget</a:t>
            </a:r>
            <a:r>
              <a:rPr lang="en-US" dirty="0"/>
              <a:t> av </a:t>
            </a:r>
            <a:r>
              <a:rPr lang="en-US" dirty="0" err="1"/>
              <a:t>fxC</a:t>
            </a:r>
            <a:r>
              <a:rPr lang="en-US" dirty="0"/>
              <a:t>?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260978-8F2A-9E46-8C97-AFB03DF11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F19A6-61F3-4B3B-B6D5-8E7782AD5DF9}" type="datetime1">
              <a:rPr lang="nb-NO" altLang="nb-NO" smtClean="0"/>
              <a:pPr>
                <a:defRPr/>
              </a:pPr>
              <a:t>17.02.2021</a:t>
            </a:fld>
            <a:endParaRPr lang="nb-NO" altLang="nb-NO" dirty="0">
              <a:solidFill>
                <a:schemeClr val="tx1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C858C7E-237C-0343-8738-845A903CF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983" y="916277"/>
            <a:ext cx="1437017" cy="6682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A298499D-7963-2845-93B6-B559577CD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58144"/>
            <a:ext cx="10870232" cy="34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2100 </a:t>
            </a:r>
            <a:r>
              <a:rPr lang="nb-NO" dirty="0" err="1"/>
              <a:t>fxC</a:t>
            </a:r>
            <a:r>
              <a:rPr lang="nb-NO" dirty="0"/>
              <a:t> </a:t>
            </a:r>
          </a:p>
          <a:p>
            <a:r>
              <a:rPr lang="nb-NO" dirty="0"/>
              <a:t>94.000 jevnlig besøkende</a:t>
            </a:r>
          </a:p>
          <a:p>
            <a:r>
              <a:rPr lang="nb-NO" dirty="0"/>
              <a:t>15 % av det totale antallet menigheter</a:t>
            </a:r>
          </a:p>
          <a:p>
            <a:r>
              <a:rPr lang="nb-NO" dirty="0"/>
              <a:t>9,8 % av ukentlige kirkegjengere</a:t>
            </a:r>
          </a:p>
          <a:p>
            <a:endParaRPr lang="nb-NO" dirty="0"/>
          </a:p>
          <a:p>
            <a:r>
              <a:rPr lang="nb-NO" dirty="0"/>
              <a:t>38 % under 16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37734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D7DB77-67C9-034A-9C6E-D4DED7664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Omfanget</a:t>
            </a:r>
            <a:r>
              <a:rPr lang="en-US" dirty="0"/>
              <a:t> av </a:t>
            </a:r>
            <a:r>
              <a:rPr lang="en-US" dirty="0" err="1"/>
              <a:t>fxC</a:t>
            </a:r>
            <a:r>
              <a:rPr lang="en-US" dirty="0"/>
              <a:t>?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E76E2C6A-CE25-7249-9A52-E3BB712EF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2143" y="188640"/>
            <a:ext cx="3965552" cy="6069498"/>
          </a:xfr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260978-8F2A-9E46-8C97-AFB03DF11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F19A6-61F3-4B3B-B6D5-8E7782AD5DF9}" type="datetime1">
              <a:rPr lang="nb-NO" altLang="nb-NO" smtClean="0"/>
              <a:pPr>
                <a:defRPr/>
              </a:pPr>
              <a:t>17.02.2021</a:t>
            </a:fld>
            <a:endParaRPr lang="nb-NO" altLang="nb-NO" dirty="0">
              <a:solidFill>
                <a:schemeClr val="tx1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C858C7E-237C-0343-8738-845A903CF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983" y="916277"/>
            <a:ext cx="1437017" cy="6682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4CF56DA7-83FE-FD43-8745-AD6CD7FAC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2204864"/>
            <a:ext cx="7304735" cy="330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26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0F205C-01B8-4343-8280-D097BB6A6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Begrunnelsen</a:t>
            </a:r>
            <a:r>
              <a:rPr lang="en-US" dirty="0"/>
              <a:t> for </a:t>
            </a:r>
            <a:r>
              <a:rPr lang="en-US" dirty="0" err="1"/>
              <a:t>fxC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C67538F-CF0B-BD47-82DB-2D9148FC5A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Tre faktorer danner bakgrunn for utviklingen av </a:t>
            </a:r>
            <a:r>
              <a:rPr lang="nb-NO" dirty="0" err="1"/>
              <a:t>fxC</a:t>
            </a:r>
            <a:r>
              <a:rPr lang="nb-NO" dirty="0"/>
              <a:t> i </a:t>
            </a:r>
            <a:r>
              <a:rPr lang="nb-NO" dirty="0" err="1"/>
              <a:t>CofE</a:t>
            </a:r>
            <a:r>
              <a:rPr lang="nb-NO" dirty="0"/>
              <a:t> (UK): </a:t>
            </a:r>
          </a:p>
          <a:p>
            <a:r>
              <a:rPr lang="nb-NO" dirty="0"/>
              <a:t>Felles kriseforståelse etter «The </a:t>
            </a:r>
            <a:r>
              <a:rPr lang="nb-NO" dirty="0" err="1"/>
              <a:t>decade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evangelism</a:t>
            </a:r>
            <a:r>
              <a:rPr lang="nb-NO" dirty="0"/>
              <a:t>»</a:t>
            </a:r>
          </a:p>
          <a:p>
            <a:r>
              <a:rPr lang="nb-NO" dirty="0"/>
              <a:t>Anerkjennelse av at nye typer menighetsfellesskap allerede vokser fram</a:t>
            </a:r>
          </a:p>
          <a:p>
            <a:r>
              <a:rPr lang="nb-NO" dirty="0"/>
              <a:t>Denne utviklingen legitimeres av kirkeledelsen</a:t>
            </a:r>
          </a:p>
          <a:p>
            <a:endParaRPr lang="en-US" dirty="0"/>
          </a:p>
          <a:p>
            <a:r>
              <a:rPr lang="en-US" dirty="0"/>
              <a:t>Mission Shaped Church </a:t>
            </a:r>
            <a:r>
              <a:rPr lang="en-US" dirty="0" err="1"/>
              <a:t>Rapporten</a:t>
            </a:r>
            <a:r>
              <a:rPr lang="en-US" dirty="0"/>
              <a:t> 2004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E55CD09-B7AA-184E-BB2A-9CEE8E10A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F19A6-61F3-4B3B-B6D5-8E7782AD5DF9}" type="datetime1">
              <a:rPr lang="nb-NO" altLang="nb-NO" smtClean="0"/>
              <a:pPr>
                <a:defRPr/>
              </a:pPr>
              <a:t>17.02.2021</a:t>
            </a:fld>
            <a:endParaRPr lang="nb-NO" altLang="nb-NO" dirty="0">
              <a:solidFill>
                <a:schemeClr val="tx1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51AB58C-B76B-884A-81BE-49DCB88E9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80" y="883650"/>
            <a:ext cx="1437017" cy="6682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2347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081B96-B156-114F-B322-2D619BC8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Handlingsalternativ</a:t>
            </a:r>
            <a:r>
              <a:rPr lang="en-US" dirty="0"/>
              <a:t> 1 for </a:t>
            </a:r>
            <a:r>
              <a:rPr lang="en-US" dirty="0" err="1"/>
              <a:t>DnK</a:t>
            </a:r>
            <a:r>
              <a:rPr lang="en-US" dirty="0"/>
              <a:t>:</a:t>
            </a:r>
            <a:br>
              <a:rPr lang="en-US" dirty="0"/>
            </a:br>
            <a:r>
              <a:rPr lang="nb-NO" dirty="0"/>
              <a:t>Folkekirkelig fremtidsoptimisme eller kriseforståelse?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70D1A7-42BD-7445-AFAE-695E9F388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640" y="2204864"/>
            <a:ext cx="8726760" cy="3891136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Den danske studien tyder ikke på at Folkekirken (DK) har noen selvforståelse av å befinne seg i krise, noe som antagelig gjenspeiler faktiske realiteter i oppslutning, innflytelse osv.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The Church </a:t>
            </a:r>
            <a:r>
              <a:rPr lang="nb-NO" dirty="0" err="1"/>
              <a:t>of</a:t>
            </a:r>
            <a:r>
              <a:rPr lang="nb-NO" dirty="0"/>
              <a:t> England </a:t>
            </a:r>
            <a:r>
              <a:rPr lang="nb-NO" dirty="0" err="1"/>
              <a:t>finds</a:t>
            </a:r>
            <a:r>
              <a:rPr lang="nb-NO" dirty="0"/>
              <a:t> </a:t>
            </a:r>
            <a:r>
              <a:rPr lang="nb-NO" dirty="0" err="1"/>
              <a:t>itself</a:t>
            </a:r>
            <a:r>
              <a:rPr lang="nb-NO" dirty="0"/>
              <a:t> in a </a:t>
            </a:r>
            <a:r>
              <a:rPr lang="nb-NO" dirty="0" err="1"/>
              <a:t>period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could</a:t>
            </a:r>
            <a:r>
              <a:rPr lang="nb-NO" dirty="0"/>
              <a:t> be </a:t>
            </a:r>
            <a:r>
              <a:rPr lang="nb-NO" dirty="0" err="1"/>
              <a:t>called</a:t>
            </a:r>
            <a:r>
              <a:rPr lang="nb-NO" dirty="0"/>
              <a:t> post-</a:t>
            </a:r>
            <a:r>
              <a:rPr lang="nb-NO" dirty="0" err="1"/>
              <a:t>Christendom</a:t>
            </a:r>
            <a:r>
              <a:rPr lang="nb-NO" dirty="0"/>
              <a:t>. As a Church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find</a:t>
            </a:r>
            <a:r>
              <a:rPr lang="nb-NO" dirty="0"/>
              <a:t> </a:t>
            </a:r>
            <a:r>
              <a:rPr lang="nb-NO" dirty="0" err="1"/>
              <a:t>ourselves</a:t>
            </a:r>
            <a:r>
              <a:rPr lang="nb-NO" dirty="0"/>
              <a:t> </a:t>
            </a:r>
            <a:r>
              <a:rPr lang="nb-NO" dirty="0" err="1"/>
              <a:t>once</a:t>
            </a:r>
            <a:r>
              <a:rPr lang="nb-NO" dirty="0"/>
              <a:t> more at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edge</a:t>
            </a:r>
            <a:r>
              <a:rPr lang="nb-NO" dirty="0"/>
              <a:t> </a:t>
            </a:r>
            <a:r>
              <a:rPr lang="nb-NO" dirty="0" err="1"/>
              <a:t>rather</a:t>
            </a:r>
            <a:r>
              <a:rPr lang="nb-NO" dirty="0"/>
              <a:t> </a:t>
            </a:r>
            <a:r>
              <a:rPr lang="nb-NO" dirty="0" err="1"/>
              <a:t>than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centre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society</a:t>
            </a:r>
            <a:r>
              <a:rPr lang="nb-NO" dirty="0"/>
              <a:t>, at it margins </a:t>
            </a:r>
            <a:r>
              <a:rPr lang="nb-NO" dirty="0" err="1"/>
              <a:t>rather</a:t>
            </a:r>
            <a:r>
              <a:rPr lang="nb-NO" dirty="0"/>
              <a:t> </a:t>
            </a:r>
            <a:r>
              <a:rPr lang="nb-NO" dirty="0" err="1"/>
              <a:t>than</a:t>
            </a:r>
            <a:r>
              <a:rPr lang="nb-NO" dirty="0"/>
              <a:t> in </a:t>
            </a:r>
            <a:r>
              <a:rPr lang="nb-NO" dirty="0" err="1"/>
              <a:t>power</a:t>
            </a:r>
            <a:r>
              <a:rPr lang="nb-NO" dirty="0"/>
              <a:t> or </a:t>
            </a:r>
            <a:r>
              <a:rPr lang="nb-NO" dirty="0" err="1"/>
              <a:t>control</a:t>
            </a:r>
            <a:r>
              <a:rPr lang="nb-NO" dirty="0"/>
              <a:t>. (Lings)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682E797-0EE5-FA4B-8CA4-961EB3D66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F19A6-61F3-4B3B-B6D5-8E7782AD5DF9}" type="datetime1">
              <a:rPr lang="nb-NO" altLang="nb-NO" smtClean="0"/>
              <a:pPr>
                <a:defRPr/>
              </a:pPr>
              <a:t>17.02.2021</a:t>
            </a:fld>
            <a:endParaRPr lang="nb-NO" altLang="nb-NO" dirty="0">
              <a:solidFill>
                <a:schemeClr val="tx1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4B6C68A-CA10-134A-A040-521DF23A9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18" y="2452083"/>
            <a:ext cx="1399159" cy="779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B8F73EB-5685-244E-AE67-54EC5AD22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18" y="4482870"/>
            <a:ext cx="1437017" cy="6682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3939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081B96-B156-114F-B322-2D619BC8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Handlingsalternativ</a:t>
            </a:r>
            <a:r>
              <a:rPr lang="en-US" dirty="0"/>
              <a:t> 2 for </a:t>
            </a:r>
            <a:r>
              <a:rPr lang="en-US" dirty="0" err="1"/>
              <a:t>DnK</a:t>
            </a:r>
            <a:r>
              <a:rPr lang="en-US" dirty="0"/>
              <a:t>:</a:t>
            </a:r>
            <a:br>
              <a:rPr lang="en-US" dirty="0"/>
            </a:br>
            <a:r>
              <a:rPr lang="nb-NO" dirty="0"/>
              <a:t>Kirkerettslig godkjenning eller teologisk autorisering?</a:t>
            </a:r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70D1A7-42BD-7445-AFAE-695E9F388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640" y="2204864"/>
            <a:ext cx="9145016" cy="3891136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I Danmark har de nye type menighetene organisasjonsmessig blitt forankret i valgmenighetsloven. Denne stammer fra en annen tid og må forstås som en særordning for grupper som av ulike årsaker får problemer med sin lokale menighet.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I England virker den kirkelige legitimeringen mer aktiv, teologisk begrunnet og autoriserende.</a:t>
            </a:r>
          </a:p>
          <a:p>
            <a:pPr marL="0" indent="0">
              <a:buNone/>
            </a:pPr>
            <a:r>
              <a:rPr lang="nb-NO" dirty="0" err="1"/>
              <a:t>Ref</a:t>
            </a:r>
            <a:r>
              <a:rPr lang="nb-NO" dirty="0"/>
              <a:t>: Mixed </a:t>
            </a:r>
            <a:r>
              <a:rPr lang="nb-NO" dirty="0" err="1"/>
              <a:t>Economy</a:t>
            </a:r>
            <a:r>
              <a:rPr lang="nb-NO" dirty="0"/>
              <a:t> og </a:t>
            </a:r>
            <a:r>
              <a:rPr lang="nb-NO" dirty="0" err="1"/>
              <a:t>Bishops</a:t>
            </a:r>
            <a:r>
              <a:rPr lang="nb-NO" dirty="0"/>
              <a:t> </a:t>
            </a:r>
            <a:r>
              <a:rPr lang="nb-NO" dirty="0" err="1"/>
              <a:t>Mission</a:t>
            </a:r>
            <a:r>
              <a:rPr lang="nb-NO" dirty="0"/>
              <a:t> Order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682E797-0EE5-FA4B-8CA4-961EB3D66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8F19A6-61F3-4B3B-B6D5-8E7782AD5DF9}" type="datetime1">
              <a:rPr lang="nb-NO" altLang="nb-NO" smtClean="0"/>
              <a:pPr>
                <a:defRPr/>
              </a:pPr>
              <a:t>17.02.2021</a:t>
            </a:fld>
            <a:endParaRPr lang="nb-NO" altLang="nb-NO" dirty="0">
              <a:solidFill>
                <a:schemeClr val="tx1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808C379-E1E5-E24F-84D2-2E1E6E56D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18" y="2452083"/>
            <a:ext cx="1399159" cy="7799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000FA67-6C97-E744-9D8B-C8ADAA9E6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18" y="4482870"/>
            <a:ext cx="1437017" cy="6682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5974408"/>
      </p:ext>
    </p:extLst>
  </p:cSld>
  <p:clrMapOvr>
    <a:masterClrMapping/>
  </p:clrMapOvr>
</p:sld>
</file>

<file path=ppt/theme/theme1.xml><?xml version="1.0" encoding="utf-8"?>
<a:theme xmlns:a="http://schemas.openxmlformats.org/drawingml/2006/main" name="MF 2018 PowerPoint-mal bredskjerm">
  <a:themeElements>
    <a:clrScheme name="MFs farger 2019">
      <a:dk1>
        <a:srgbClr val="000000"/>
      </a:dk1>
      <a:lt1>
        <a:srgbClr val="FFFFFF"/>
      </a:lt1>
      <a:dk2>
        <a:srgbClr val="7E6A91"/>
      </a:dk2>
      <a:lt2>
        <a:srgbClr val="C8BCD0"/>
      </a:lt2>
      <a:accent1>
        <a:srgbClr val="4F869F"/>
      </a:accent1>
      <a:accent2>
        <a:srgbClr val="92ABA0"/>
      </a:accent2>
      <a:accent3>
        <a:srgbClr val="64B1BC"/>
      </a:accent3>
      <a:accent4>
        <a:srgbClr val="000000"/>
      </a:accent4>
      <a:accent5>
        <a:srgbClr val="006D70"/>
      </a:accent5>
      <a:accent6>
        <a:srgbClr val="BE955B"/>
      </a:accent6>
      <a:hlink>
        <a:srgbClr val="7E6A91"/>
      </a:hlink>
      <a:folHlink>
        <a:srgbClr val="4F869F"/>
      </a:folHlink>
    </a:clrScheme>
    <a:fontScheme name="Blank Presentation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alt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altLang="nb-NO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554A80"/>
        </a:dk2>
        <a:lt2>
          <a:srgbClr val="929DAE"/>
        </a:lt2>
        <a:accent1>
          <a:srgbClr val="784401"/>
        </a:accent1>
        <a:accent2>
          <a:srgbClr val="921E88"/>
        </a:accent2>
        <a:accent3>
          <a:srgbClr val="FFFFFF"/>
        </a:accent3>
        <a:accent4>
          <a:srgbClr val="000000"/>
        </a:accent4>
        <a:accent5>
          <a:srgbClr val="BEB0AA"/>
        </a:accent5>
        <a:accent6>
          <a:srgbClr val="841A7B"/>
        </a:accent6>
        <a:hlink>
          <a:srgbClr val="34B6D9"/>
        </a:hlink>
        <a:folHlink>
          <a:srgbClr val="78B65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F 2018 PowerPoint-mal bredskjerm.potx" id="{C10DA6EA-E6D7-4F50-9853-2AA443FB0794}" vid="{01ADA027-3997-4D32-A3BA-485F814971C3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MF 2018 PowerPoint-mal bredskjerm</Template>
  <TotalTime>400</TotalTime>
  <Words>682</Words>
  <Application>Microsoft Office PowerPoint</Application>
  <PresentationFormat>Widescreen</PresentationFormat>
  <Paragraphs>89</Paragraphs>
  <Slides>15</Slides>
  <Notes>2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9" baseType="lpstr">
      <vt:lpstr>Arial</vt:lpstr>
      <vt:lpstr>Georgia</vt:lpstr>
      <vt:lpstr>Times</vt:lpstr>
      <vt:lpstr>MF 2018 PowerPoint-mal bredskjerm</vt:lpstr>
      <vt:lpstr>Å finne Gud i feil form</vt:lpstr>
      <vt:lpstr>PowerPoint-presentasjon</vt:lpstr>
      <vt:lpstr>PowerPoint-presentasjon</vt:lpstr>
      <vt:lpstr>Materiale</vt:lpstr>
      <vt:lpstr>Omfanget av fxC?</vt:lpstr>
      <vt:lpstr>Omfanget av fxC?</vt:lpstr>
      <vt:lpstr>Begrunnelsen for fxC</vt:lpstr>
      <vt:lpstr>Handlingsalternativ 1 for DnK: Folkekirkelig fremtidsoptimisme eller kriseforståelse?</vt:lpstr>
      <vt:lpstr>Handlingsalternativ 2 for DnK: Kirkerettslig godkjenning eller teologisk autorisering?</vt:lpstr>
      <vt:lpstr>Handlingsalternativ 3 for DnK: Totalmenigheter eller midlertidige prosjekter?</vt:lpstr>
      <vt:lpstr>Handlingsalternativ 4 for DnK: Teologisk frustrasjon eller kreativ innovasjon?</vt:lpstr>
      <vt:lpstr>Handlingsalternativ 5 for DnK: For kirkegjengere eller kirkefremmede?</vt:lpstr>
      <vt:lpstr>Oppsummering: </vt:lpstr>
      <vt:lpstr>Ulike forutsetninger i CofE og DnK…</vt:lpstr>
      <vt:lpstr>Å finne Gud i feil form? Hva star på spill?</vt:lpstr>
    </vt:vector>
  </TitlesOfParts>
  <Company>Det teologiske Menighetsfakultet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Tittel på foredrag</dc:title>
  <dc:creator>Lena Skattum Sandvik</dc:creator>
  <cp:lastModifiedBy>Kjetil Sigerseth</cp:lastModifiedBy>
  <cp:revision>23</cp:revision>
  <dcterms:created xsi:type="dcterms:W3CDTF">2019-05-24T09:40:14Z</dcterms:created>
  <dcterms:modified xsi:type="dcterms:W3CDTF">2021-02-17T14:01:38Z</dcterms:modified>
</cp:coreProperties>
</file>